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3652" r:id="rId2"/>
  </p:sldMasterIdLst>
  <p:notesMasterIdLst>
    <p:notesMasterId r:id="rId35"/>
  </p:notesMasterIdLst>
  <p:sldIdLst>
    <p:sldId id="291" r:id="rId3"/>
    <p:sldId id="290" r:id="rId4"/>
    <p:sldId id="258" r:id="rId5"/>
    <p:sldId id="259" r:id="rId6"/>
    <p:sldId id="260" r:id="rId7"/>
    <p:sldId id="261" r:id="rId8"/>
    <p:sldId id="262" r:id="rId9"/>
    <p:sldId id="263" r:id="rId10"/>
    <p:sldId id="264" r:id="rId11"/>
    <p:sldId id="265"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 id="287" r:id="rId34"/>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6" charset="0"/>
      <a:defRPr kern="1200">
        <a:solidFill>
          <a:schemeClr val="bg1"/>
        </a:solidFill>
        <a:latin typeface="Calibri" pitchFamily="32" charset="0"/>
        <a:ea typeface="+mn-ea"/>
        <a:cs typeface="+mn-cs"/>
      </a:defRPr>
    </a:lvl1pPr>
    <a:lvl2pPr marL="742950" indent="-285750" algn="l" defTabSz="449263" rtl="0" fontAlgn="base">
      <a:spcBef>
        <a:spcPct val="0"/>
      </a:spcBef>
      <a:spcAft>
        <a:spcPct val="0"/>
      </a:spcAft>
      <a:buClr>
        <a:srgbClr val="000000"/>
      </a:buClr>
      <a:buSzPct val="100000"/>
      <a:buFont typeface="Times New Roman" pitchFamily="16" charset="0"/>
      <a:defRPr kern="1200">
        <a:solidFill>
          <a:schemeClr val="bg1"/>
        </a:solidFill>
        <a:latin typeface="Calibri" pitchFamily="32" charset="0"/>
        <a:ea typeface="+mn-ea"/>
        <a:cs typeface="+mn-cs"/>
      </a:defRPr>
    </a:lvl2pPr>
    <a:lvl3pPr marL="11430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Calibri" pitchFamily="32" charset="0"/>
        <a:ea typeface="+mn-ea"/>
        <a:cs typeface="+mn-cs"/>
      </a:defRPr>
    </a:lvl3pPr>
    <a:lvl4pPr marL="16002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Calibri" pitchFamily="32" charset="0"/>
        <a:ea typeface="+mn-ea"/>
        <a:cs typeface="+mn-cs"/>
      </a:defRPr>
    </a:lvl4pPr>
    <a:lvl5pPr marL="20574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Calibri" pitchFamily="32" charset="0"/>
        <a:ea typeface="+mn-ea"/>
        <a:cs typeface="+mn-cs"/>
      </a:defRPr>
    </a:lvl5pPr>
    <a:lvl6pPr marL="2286000" algn="l" defTabSz="914400" rtl="0" eaLnBrk="1" latinLnBrk="0" hangingPunct="1">
      <a:defRPr kern="1200">
        <a:solidFill>
          <a:schemeClr val="bg1"/>
        </a:solidFill>
        <a:latin typeface="Calibri" pitchFamily="32" charset="0"/>
        <a:ea typeface="+mn-ea"/>
        <a:cs typeface="+mn-cs"/>
      </a:defRPr>
    </a:lvl6pPr>
    <a:lvl7pPr marL="2743200" algn="l" defTabSz="914400" rtl="0" eaLnBrk="1" latinLnBrk="0" hangingPunct="1">
      <a:defRPr kern="1200">
        <a:solidFill>
          <a:schemeClr val="bg1"/>
        </a:solidFill>
        <a:latin typeface="Calibri" pitchFamily="32" charset="0"/>
        <a:ea typeface="+mn-ea"/>
        <a:cs typeface="+mn-cs"/>
      </a:defRPr>
    </a:lvl7pPr>
    <a:lvl8pPr marL="3200400" algn="l" defTabSz="914400" rtl="0" eaLnBrk="1" latinLnBrk="0" hangingPunct="1">
      <a:defRPr kern="1200">
        <a:solidFill>
          <a:schemeClr val="bg1"/>
        </a:solidFill>
        <a:latin typeface="Calibri" pitchFamily="32" charset="0"/>
        <a:ea typeface="+mn-ea"/>
        <a:cs typeface="+mn-cs"/>
      </a:defRPr>
    </a:lvl8pPr>
    <a:lvl9pPr marL="3657600" algn="l" defTabSz="914400" rtl="0" eaLnBrk="1" latinLnBrk="0" hangingPunct="1">
      <a:defRPr kern="1200">
        <a:solidFill>
          <a:schemeClr val="bg1"/>
        </a:solidFill>
        <a:latin typeface="Calibri" pitchFamily="3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134" y="-10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7" name="AutoShape 1"/>
          <p:cNvSpPr>
            <a:spLocks noChangeArrowheads="1"/>
          </p:cNvSpPr>
          <p:nvPr/>
        </p:nvSpPr>
        <p:spPr bwMode="auto">
          <a:xfrm>
            <a:off x="0" y="0"/>
            <a:ext cx="6858000" cy="9144000"/>
          </a:xfrm>
          <a:prstGeom prst="roundRect">
            <a:avLst>
              <a:gd name="adj" fmla="val 23"/>
            </a:avLst>
          </a:prstGeom>
          <a:solidFill>
            <a:srgbClr val="FFFFFF"/>
          </a:solidFill>
          <a:ln w="9525">
            <a:noFill/>
            <a:round/>
            <a:headEnd/>
            <a:tailEnd/>
          </a:ln>
          <a:effectLst/>
        </p:spPr>
        <p:txBody>
          <a:bodyPr wrap="none" anchor="ctr"/>
          <a:lstStyle/>
          <a:p>
            <a:pPr>
              <a:defRPr/>
            </a:pPr>
            <a:endParaRPr lang="en-US"/>
          </a:p>
        </p:txBody>
      </p:sp>
      <p:sp>
        <p:nvSpPr>
          <p:cNvPr id="19458" name="Text Box 2"/>
          <p:cNvSpPr txBox="1">
            <a:spLocks noChangeArrowheads="1"/>
          </p:cNvSpPr>
          <p:nvPr/>
        </p:nvSpPr>
        <p:spPr bwMode="auto">
          <a:xfrm>
            <a:off x="0" y="0"/>
            <a:ext cx="2971800" cy="457200"/>
          </a:xfrm>
          <a:prstGeom prst="rect">
            <a:avLst/>
          </a:prstGeom>
          <a:noFill/>
          <a:ln w="9525">
            <a:noFill/>
            <a:round/>
            <a:headEnd/>
            <a:tailEnd/>
          </a:ln>
          <a:effectLst/>
        </p:spPr>
        <p:txBody>
          <a:bodyPr wrap="none" anchor="ctr"/>
          <a:lstStyle/>
          <a:p>
            <a:pPr>
              <a:defRPr/>
            </a:pPr>
            <a:endParaRPr lang="en-US"/>
          </a:p>
        </p:txBody>
      </p:sp>
      <p:sp>
        <p:nvSpPr>
          <p:cNvPr id="19459" name="Rectangle 3"/>
          <p:cNvSpPr>
            <a:spLocks noGrp="1" noChangeArrowheads="1"/>
          </p:cNvSpPr>
          <p:nvPr>
            <p:ph type="dt"/>
          </p:nvPr>
        </p:nvSpPr>
        <p:spPr bwMode="auto">
          <a:xfrm>
            <a:off x="3884613" y="0"/>
            <a:ext cx="2970212" cy="4556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SzPct val="45000"/>
              <a:buFont typeface="StarSymbol" charset="0"/>
              <a:buNone/>
              <a:tabLst>
                <a:tab pos="723900" algn="l"/>
                <a:tab pos="1447800" algn="l"/>
                <a:tab pos="2171700" algn="l"/>
                <a:tab pos="2895600" algn="l"/>
              </a:tabLst>
              <a:defRPr sz="1200" smtClean="0">
                <a:solidFill>
                  <a:srgbClr val="000000"/>
                </a:solidFill>
                <a:latin typeface="Times New Roman" pitchFamily="16" charset="0"/>
                <a:ea typeface="DejaVu Sans" charset="0"/>
                <a:cs typeface="DejaVu Sans" charset="0"/>
              </a:defRPr>
            </a:lvl1pPr>
          </a:lstStyle>
          <a:p>
            <a:pPr>
              <a:defRPr/>
            </a:pPr>
            <a:endParaRPr lang="en-US"/>
          </a:p>
        </p:txBody>
      </p:sp>
      <p:sp>
        <p:nvSpPr>
          <p:cNvPr id="30725" name="Rectangle 4"/>
          <p:cNvSpPr>
            <a:spLocks noGrp="1" noChangeArrowheads="1"/>
          </p:cNvSpPr>
          <p:nvPr>
            <p:ph type="sldImg"/>
          </p:nvPr>
        </p:nvSpPr>
        <p:spPr bwMode="auto">
          <a:xfrm>
            <a:off x="1143000" y="685800"/>
            <a:ext cx="4570413" cy="3427413"/>
          </a:xfrm>
          <a:prstGeom prst="rect">
            <a:avLst/>
          </a:prstGeom>
          <a:noFill/>
          <a:ln w="12600">
            <a:solidFill>
              <a:srgbClr val="000000"/>
            </a:solidFill>
            <a:miter lim="800000"/>
            <a:headEnd/>
            <a:tailEnd/>
          </a:ln>
        </p:spPr>
      </p:sp>
      <p:sp>
        <p:nvSpPr>
          <p:cNvPr id="19461" name="Rectangle 5"/>
          <p:cNvSpPr>
            <a:spLocks noGrp="1" noChangeArrowheads="1"/>
          </p:cNvSpPr>
          <p:nvPr>
            <p:ph type="body"/>
          </p:nvPr>
        </p:nvSpPr>
        <p:spPr bwMode="auto">
          <a:xfrm>
            <a:off x="685800" y="4343400"/>
            <a:ext cx="5484813" cy="411321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19462" name="Text Box 6"/>
          <p:cNvSpPr txBox="1">
            <a:spLocks noChangeArrowheads="1"/>
          </p:cNvSpPr>
          <p:nvPr/>
        </p:nvSpPr>
        <p:spPr bwMode="auto">
          <a:xfrm>
            <a:off x="0" y="8685213"/>
            <a:ext cx="2971800" cy="457200"/>
          </a:xfrm>
          <a:prstGeom prst="rect">
            <a:avLst/>
          </a:prstGeom>
          <a:noFill/>
          <a:ln w="9525">
            <a:noFill/>
            <a:round/>
            <a:headEnd/>
            <a:tailEnd/>
          </a:ln>
          <a:effectLst/>
        </p:spPr>
        <p:txBody>
          <a:bodyPr wrap="none" anchor="ctr"/>
          <a:lstStyle/>
          <a:p>
            <a:pPr>
              <a:defRPr/>
            </a:pPr>
            <a:endParaRPr lang="en-US"/>
          </a:p>
        </p:txBody>
      </p:sp>
      <p:sp>
        <p:nvSpPr>
          <p:cNvPr id="19463" name="Rectangle 7"/>
          <p:cNvSpPr>
            <a:spLocks noGrp="1" noChangeArrowheads="1"/>
          </p:cNvSpPr>
          <p:nvPr>
            <p:ph type="sldNum"/>
          </p:nvPr>
        </p:nvSpPr>
        <p:spPr bwMode="auto">
          <a:xfrm>
            <a:off x="3884613" y="8685213"/>
            <a:ext cx="2970212" cy="45561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SzPct val="45000"/>
              <a:buFont typeface="StarSymbol" charset="0"/>
              <a:buNone/>
              <a:tabLst>
                <a:tab pos="723900" algn="l"/>
                <a:tab pos="1447800" algn="l"/>
                <a:tab pos="2171700" algn="l"/>
                <a:tab pos="2895600" algn="l"/>
              </a:tabLst>
              <a:defRPr sz="1200" smtClean="0">
                <a:solidFill>
                  <a:srgbClr val="000000"/>
                </a:solidFill>
                <a:latin typeface="Times New Roman" pitchFamily="16" charset="0"/>
                <a:ea typeface="DejaVu Sans" charset="0"/>
                <a:cs typeface="DejaVu Sans" charset="0"/>
              </a:defRPr>
            </a:lvl1pPr>
          </a:lstStyle>
          <a:p>
            <a:pPr>
              <a:defRPr/>
            </a:pPr>
            <a:fld id="{35EFA84D-BEC0-4E04-97B6-53204BA7312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p:nvPr>
        </p:nvSpPr>
        <p:spPr>
          <a:noFill/>
        </p:spPr>
        <p:txBody>
          <a:bodyPr/>
          <a:lstStyle/>
          <a:p>
            <a:fld id="{C842B77F-9230-4545-A98A-106F7A7AAD8A}" type="slidenum">
              <a:rPr lang="en-US"/>
              <a:pPr/>
              <a:t>3</a:t>
            </a:fld>
            <a:endParaRPr lang="en-US"/>
          </a:p>
        </p:txBody>
      </p:sp>
      <p:sp>
        <p:nvSpPr>
          <p:cNvPr id="33795" name="Rectangle 1"/>
          <p:cNvSpPr txBox="1">
            <a:spLocks noChangeArrowheads="1" noTextEdit="1"/>
          </p:cNvSpPr>
          <p:nvPr>
            <p:ph type="sldImg"/>
          </p:nvPr>
        </p:nvSpPr>
        <p:spPr>
          <a:xfrm>
            <a:off x="1143000" y="685800"/>
            <a:ext cx="4572000" cy="3429000"/>
          </a:xfrm>
          <a:solidFill>
            <a:srgbClr val="FFFFFF"/>
          </a:solidFill>
          <a:ln/>
        </p:spPr>
      </p:sp>
      <p:sp>
        <p:nvSpPr>
          <p:cNvPr id="33796" name="Rectangle 2"/>
          <p:cNvSpPr txBox="1">
            <a:spLocks noChangeArrowheads="1"/>
          </p:cNvSpPr>
          <p:nvPr>
            <p:ph type="body" idx="1"/>
          </p:nvPr>
        </p:nvSpPr>
        <p:spPr>
          <a:xfrm>
            <a:off x="685800" y="4343400"/>
            <a:ext cx="5486400" cy="4114800"/>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7"/>
          <p:cNvSpPr>
            <a:spLocks noGrp="1" noChangeArrowheads="1"/>
          </p:cNvSpPr>
          <p:nvPr>
            <p:ph type="sldNum" sz="quarter"/>
          </p:nvPr>
        </p:nvSpPr>
        <p:spPr>
          <a:noFill/>
        </p:spPr>
        <p:txBody>
          <a:bodyPr/>
          <a:lstStyle/>
          <a:p>
            <a:fld id="{DF146351-5A10-4C55-BA33-B07E3440348E}" type="slidenum">
              <a:rPr lang="en-US"/>
              <a:pPr/>
              <a:t>12</a:t>
            </a:fld>
            <a:endParaRPr lang="en-US"/>
          </a:p>
        </p:txBody>
      </p:sp>
      <p:sp>
        <p:nvSpPr>
          <p:cNvPr id="45059"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EC819479-2AB6-4A89-B3ED-35234343482D}"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12</a:t>
            </a:fld>
            <a:endParaRPr lang="en-US" sz="1200">
              <a:solidFill>
                <a:srgbClr val="000000"/>
              </a:solidFill>
              <a:ea typeface="DejaVu Sans" charset="0"/>
              <a:cs typeface="DejaVu Sans" charset="0"/>
            </a:endParaRPr>
          </a:p>
        </p:txBody>
      </p:sp>
      <p:sp>
        <p:nvSpPr>
          <p:cNvPr id="45060" name="Rectangle 2"/>
          <p:cNvSpPr txBox="1">
            <a:spLocks noChangeArrowheads="1" noTextEdit="1"/>
          </p:cNvSpPr>
          <p:nvPr>
            <p:ph type="sldImg"/>
          </p:nvPr>
        </p:nvSpPr>
        <p:spPr>
          <a:xfrm>
            <a:off x="1143000" y="685800"/>
            <a:ext cx="4572000" cy="3429000"/>
          </a:xfrm>
          <a:solidFill>
            <a:srgbClr val="FFFFFF"/>
          </a:solidFill>
          <a:ln/>
        </p:spPr>
      </p:sp>
      <p:sp>
        <p:nvSpPr>
          <p:cNvPr id="45061"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p:nvPr>
        </p:nvSpPr>
        <p:spPr>
          <a:noFill/>
        </p:spPr>
        <p:txBody>
          <a:bodyPr/>
          <a:lstStyle/>
          <a:p>
            <a:fld id="{080E3447-31C1-4ABD-8E71-F1AFD5D88F1C}" type="slidenum">
              <a:rPr lang="en-US"/>
              <a:pPr/>
              <a:t>13</a:t>
            </a:fld>
            <a:endParaRPr lang="en-US"/>
          </a:p>
        </p:txBody>
      </p:sp>
      <p:sp>
        <p:nvSpPr>
          <p:cNvPr id="4608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2063B84-033C-4DE8-A5C0-8D90E39B7B10}"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13</a:t>
            </a:fld>
            <a:endParaRPr lang="en-US" sz="1200">
              <a:solidFill>
                <a:srgbClr val="000000"/>
              </a:solidFill>
              <a:ea typeface="DejaVu Sans" charset="0"/>
              <a:cs typeface="DejaVu Sans" charset="0"/>
            </a:endParaRPr>
          </a:p>
        </p:txBody>
      </p:sp>
      <p:sp>
        <p:nvSpPr>
          <p:cNvPr id="46084" name="Rectangle 2"/>
          <p:cNvSpPr txBox="1">
            <a:spLocks noChangeArrowheads="1" noTextEdit="1"/>
          </p:cNvSpPr>
          <p:nvPr>
            <p:ph type="sldImg"/>
          </p:nvPr>
        </p:nvSpPr>
        <p:spPr>
          <a:xfrm>
            <a:off x="1143000" y="685800"/>
            <a:ext cx="4572000" cy="3429000"/>
          </a:xfrm>
          <a:solidFill>
            <a:srgbClr val="FFFFFF"/>
          </a:solidFill>
          <a:ln/>
        </p:spPr>
      </p:sp>
      <p:sp>
        <p:nvSpPr>
          <p:cNvPr id="46085"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7"/>
          <p:cNvSpPr>
            <a:spLocks noGrp="1" noChangeArrowheads="1"/>
          </p:cNvSpPr>
          <p:nvPr>
            <p:ph type="sldNum" sz="quarter"/>
          </p:nvPr>
        </p:nvSpPr>
        <p:spPr>
          <a:noFill/>
        </p:spPr>
        <p:txBody>
          <a:bodyPr/>
          <a:lstStyle/>
          <a:p>
            <a:fld id="{511F4A54-A306-4C8E-BBFC-6B0112E84647}" type="slidenum">
              <a:rPr lang="en-US"/>
              <a:pPr/>
              <a:t>4</a:t>
            </a:fld>
            <a:endParaRPr lang="en-US"/>
          </a:p>
        </p:txBody>
      </p:sp>
      <p:sp>
        <p:nvSpPr>
          <p:cNvPr id="34819" name="Rectangle 1"/>
          <p:cNvSpPr txBox="1">
            <a:spLocks noChangeArrowheads="1" noTextEdit="1"/>
          </p:cNvSpPr>
          <p:nvPr>
            <p:ph type="sldImg"/>
          </p:nvPr>
        </p:nvSpPr>
        <p:spPr>
          <a:xfrm>
            <a:off x="1143000" y="685800"/>
            <a:ext cx="4572000" cy="3429000"/>
          </a:xfrm>
          <a:solidFill>
            <a:srgbClr val="FFFFFF"/>
          </a:solidFill>
          <a:ln/>
        </p:spPr>
      </p:sp>
      <p:sp>
        <p:nvSpPr>
          <p:cNvPr id="34820" name="Rectangle 2"/>
          <p:cNvSpPr txBox="1">
            <a:spLocks noChangeArrowheads="1"/>
          </p:cNvSpPr>
          <p:nvPr>
            <p:ph type="body" idx="1"/>
          </p:nvPr>
        </p:nvSpPr>
        <p:spPr>
          <a:xfrm>
            <a:off x="685800" y="4343400"/>
            <a:ext cx="5486400" cy="4114800"/>
          </a:xfrm>
          <a:noFill/>
          <a:ln/>
        </p:spPr>
        <p:txBody>
          <a:bodyPr wrap="none" anchor="ct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p:spPr>
        <p:txBody>
          <a:bodyPr/>
          <a:lstStyle/>
          <a:p>
            <a:fld id="{7CB53D6D-AFCD-4505-AF7A-5A58891A1D66}" type="slidenum">
              <a:rPr lang="en-US"/>
              <a:pPr/>
              <a:t>5</a:t>
            </a:fld>
            <a:endParaRPr lang="en-US"/>
          </a:p>
        </p:txBody>
      </p:sp>
      <p:sp>
        <p:nvSpPr>
          <p:cNvPr id="35843" name="Rectangle 1"/>
          <p:cNvSpPr txBox="1">
            <a:spLocks noChangeArrowheads="1" noTextEdit="1"/>
          </p:cNvSpPr>
          <p:nvPr>
            <p:ph type="sldImg"/>
          </p:nvPr>
        </p:nvSpPr>
        <p:spPr>
          <a:xfrm>
            <a:off x="1143000" y="685800"/>
            <a:ext cx="4572000" cy="3429000"/>
          </a:xfrm>
          <a:solidFill>
            <a:srgbClr val="FFFFFF"/>
          </a:solidFill>
          <a:ln/>
        </p:spPr>
      </p:sp>
      <p:sp>
        <p:nvSpPr>
          <p:cNvPr id="35844" name="Rectangle 2"/>
          <p:cNvSpPr txBox="1">
            <a:spLocks noChangeArrowheads="1"/>
          </p:cNvSpPr>
          <p:nvPr>
            <p:ph type="body" idx="1"/>
          </p:nvPr>
        </p:nvSpPr>
        <p:spPr>
          <a:xfrm>
            <a:off x="685800" y="4343400"/>
            <a:ext cx="5486400" cy="4114800"/>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p:cNvSpPr>
            <a:spLocks noGrp="1" noChangeArrowheads="1"/>
          </p:cNvSpPr>
          <p:nvPr>
            <p:ph type="sldNum" sz="quarter"/>
          </p:nvPr>
        </p:nvSpPr>
        <p:spPr>
          <a:noFill/>
        </p:spPr>
        <p:txBody>
          <a:bodyPr/>
          <a:lstStyle/>
          <a:p>
            <a:fld id="{8D3670C5-AB1F-480A-BEB6-1EA7CDF7AE67}" type="slidenum">
              <a:rPr lang="en-US"/>
              <a:pPr/>
              <a:t>6</a:t>
            </a:fld>
            <a:endParaRPr lang="en-US"/>
          </a:p>
        </p:txBody>
      </p:sp>
      <p:sp>
        <p:nvSpPr>
          <p:cNvPr id="36867" name="Rectangle 1"/>
          <p:cNvSpPr txBox="1">
            <a:spLocks noChangeArrowheads="1" noTextEdit="1"/>
          </p:cNvSpPr>
          <p:nvPr>
            <p:ph type="sldImg"/>
          </p:nvPr>
        </p:nvSpPr>
        <p:spPr>
          <a:xfrm>
            <a:off x="1143000" y="685800"/>
            <a:ext cx="4572000" cy="3429000"/>
          </a:xfrm>
          <a:solidFill>
            <a:srgbClr val="FFFFFF"/>
          </a:solidFill>
          <a:ln/>
        </p:spPr>
      </p:sp>
      <p:sp>
        <p:nvSpPr>
          <p:cNvPr id="36868" name="Rectangle 2"/>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
        <p:nvSpPr>
          <p:cNvPr id="36869" name="Text Box 3"/>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3AE2857-6404-4CBB-B7B0-796F45C6A913}"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6</a:t>
            </a:fld>
            <a:endParaRPr lang="en-US" sz="1200">
              <a:solidFill>
                <a:srgbClr val="000000"/>
              </a:solidFill>
              <a:ea typeface="DejaVu Sans" charset="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7"/>
          <p:cNvSpPr>
            <a:spLocks noGrp="1" noChangeArrowheads="1"/>
          </p:cNvSpPr>
          <p:nvPr>
            <p:ph type="sldNum" sz="quarter"/>
          </p:nvPr>
        </p:nvSpPr>
        <p:spPr>
          <a:noFill/>
        </p:spPr>
        <p:txBody>
          <a:bodyPr/>
          <a:lstStyle/>
          <a:p>
            <a:fld id="{6CF0DD45-785A-49B6-B883-603111A95406}" type="slidenum">
              <a:rPr lang="en-US"/>
              <a:pPr/>
              <a:t>7</a:t>
            </a:fld>
            <a:endParaRPr lang="en-US"/>
          </a:p>
        </p:txBody>
      </p:sp>
      <p:sp>
        <p:nvSpPr>
          <p:cNvPr id="37891"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91B09DAA-4F07-4679-9F31-059A898AFAC0}"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en-US" sz="1200">
              <a:solidFill>
                <a:srgbClr val="000000"/>
              </a:solidFill>
              <a:ea typeface="DejaVu Sans" charset="0"/>
              <a:cs typeface="DejaVu Sans" charset="0"/>
            </a:endParaRPr>
          </a:p>
        </p:txBody>
      </p:sp>
      <p:sp>
        <p:nvSpPr>
          <p:cNvPr id="37892" name="Rectangle 2"/>
          <p:cNvSpPr txBox="1">
            <a:spLocks noChangeArrowheads="1" noTextEdit="1"/>
          </p:cNvSpPr>
          <p:nvPr>
            <p:ph type="sldImg"/>
          </p:nvPr>
        </p:nvSpPr>
        <p:spPr>
          <a:xfrm>
            <a:off x="1143000" y="685800"/>
            <a:ext cx="4572000" cy="3429000"/>
          </a:xfrm>
          <a:solidFill>
            <a:srgbClr val="FFFFFF"/>
          </a:solidFill>
          <a:ln/>
        </p:spPr>
      </p:sp>
      <p:sp>
        <p:nvSpPr>
          <p:cNvPr id="37893"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7"/>
          <p:cNvSpPr>
            <a:spLocks noGrp="1" noChangeArrowheads="1"/>
          </p:cNvSpPr>
          <p:nvPr>
            <p:ph type="sldNum" sz="quarter"/>
          </p:nvPr>
        </p:nvSpPr>
        <p:spPr>
          <a:noFill/>
        </p:spPr>
        <p:txBody>
          <a:bodyPr/>
          <a:lstStyle/>
          <a:p>
            <a:fld id="{02A71A56-28A2-461D-A602-4B278D330F23}" type="slidenum">
              <a:rPr lang="en-US"/>
              <a:pPr/>
              <a:t>8</a:t>
            </a:fld>
            <a:endParaRPr lang="en-US"/>
          </a:p>
        </p:txBody>
      </p:sp>
      <p:sp>
        <p:nvSpPr>
          <p:cNvPr id="38915"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19610AFE-FC2A-4C11-90C7-3FA1E877B3B6}"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en-US" sz="1200">
              <a:solidFill>
                <a:srgbClr val="000000"/>
              </a:solidFill>
              <a:ea typeface="DejaVu Sans" charset="0"/>
              <a:cs typeface="DejaVu Sans" charset="0"/>
            </a:endParaRPr>
          </a:p>
        </p:txBody>
      </p:sp>
      <p:sp>
        <p:nvSpPr>
          <p:cNvPr id="38916" name="Rectangle 2"/>
          <p:cNvSpPr txBox="1">
            <a:spLocks noChangeArrowheads="1" noTextEdit="1"/>
          </p:cNvSpPr>
          <p:nvPr>
            <p:ph type="sldImg"/>
          </p:nvPr>
        </p:nvSpPr>
        <p:spPr>
          <a:xfrm>
            <a:off x="1143000" y="685800"/>
            <a:ext cx="4572000" cy="3429000"/>
          </a:xfrm>
          <a:solidFill>
            <a:srgbClr val="FFFFFF"/>
          </a:solidFill>
          <a:ln/>
        </p:spPr>
      </p:sp>
      <p:sp>
        <p:nvSpPr>
          <p:cNvPr id="38917"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p:spPr>
        <p:txBody>
          <a:bodyPr/>
          <a:lstStyle/>
          <a:p>
            <a:fld id="{7A3548CB-4C9D-4921-859F-F1CF874A45A7}" type="slidenum">
              <a:rPr lang="en-US"/>
              <a:pPr/>
              <a:t>9</a:t>
            </a:fld>
            <a:endParaRPr lang="en-US"/>
          </a:p>
        </p:txBody>
      </p:sp>
      <p:sp>
        <p:nvSpPr>
          <p:cNvPr id="39939"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2F3D2E75-8FD9-4BF5-9DC8-5094AFD1AC39}"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9</a:t>
            </a:fld>
            <a:endParaRPr lang="en-US" sz="1200">
              <a:solidFill>
                <a:srgbClr val="000000"/>
              </a:solidFill>
              <a:ea typeface="DejaVu Sans" charset="0"/>
              <a:cs typeface="DejaVu Sans" charset="0"/>
            </a:endParaRPr>
          </a:p>
        </p:txBody>
      </p:sp>
      <p:sp>
        <p:nvSpPr>
          <p:cNvPr id="39940" name="Rectangle 2"/>
          <p:cNvSpPr txBox="1">
            <a:spLocks noChangeArrowheads="1" noTextEdit="1"/>
          </p:cNvSpPr>
          <p:nvPr>
            <p:ph type="sldImg"/>
          </p:nvPr>
        </p:nvSpPr>
        <p:spPr>
          <a:xfrm>
            <a:off x="1143000" y="685800"/>
            <a:ext cx="4572000" cy="3429000"/>
          </a:xfrm>
          <a:solidFill>
            <a:srgbClr val="FFFFFF"/>
          </a:solidFill>
          <a:ln/>
        </p:spPr>
      </p:sp>
      <p:sp>
        <p:nvSpPr>
          <p:cNvPr id="39941" name="Text Box 3"/>
          <p:cNvSpPr txBox="1">
            <a:spLocks noChangeArrowheads="1"/>
          </p:cNvSpPr>
          <p:nvPr>
            <p:ph type="body" idx="1"/>
          </p:nvPr>
        </p:nvSpPr>
        <p:spPr>
          <a:xfrm>
            <a:off x="685800" y="4343400"/>
            <a:ext cx="5486400" cy="4114800"/>
          </a:xfrm>
          <a:noFill/>
          <a:ln/>
        </p:spPr>
        <p:txBody>
          <a:bodyP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mtClean="0">
                <a:latin typeface="Calibri" pitchFamily="32" charset="0"/>
                <a:ea typeface="DejaVu Sans" charset="0"/>
                <a:cs typeface="DejaVu Sans" charset="0"/>
              </a:rPr>
              <a:t>Why would this be useful?  Main reason is focus.  Also enables “smart” cropping.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p:spPr>
        <p:txBody>
          <a:bodyPr/>
          <a:lstStyle/>
          <a:p>
            <a:fld id="{218B9222-2996-4FE9-B3E0-21EDA362AF45}" type="slidenum">
              <a:rPr lang="en-US"/>
              <a:pPr/>
              <a:t>10</a:t>
            </a:fld>
            <a:endParaRPr lang="en-US"/>
          </a:p>
        </p:txBody>
      </p:sp>
      <p:sp>
        <p:nvSpPr>
          <p:cNvPr id="40963"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6C135436-70A2-4237-80BD-3C57D203D838}"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en-US" sz="1200">
              <a:solidFill>
                <a:srgbClr val="000000"/>
              </a:solidFill>
              <a:ea typeface="DejaVu Sans" charset="0"/>
              <a:cs typeface="DejaVu Sans" charset="0"/>
            </a:endParaRPr>
          </a:p>
        </p:txBody>
      </p:sp>
      <p:sp>
        <p:nvSpPr>
          <p:cNvPr id="40964" name="Rectangle 2"/>
          <p:cNvSpPr txBox="1">
            <a:spLocks noChangeArrowheads="1" noTextEdit="1"/>
          </p:cNvSpPr>
          <p:nvPr>
            <p:ph type="sldImg"/>
          </p:nvPr>
        </p:nvSpPr>
        <p:spPr>
          <a:xfrm>
            <a:off x="1143000" y="685800"/>
            <a:ext cx="4572000" cy="3429000"/>
          </a:xfrm>
          <a:solidFill>
            <a:srgbClr val="FFFFFF"/>
          </a:solidFill>
          <a:ln/>
        </p:spPr>
      </p:sp>
      <p:sp>
        <p:nvSpPr>
          <p:cNvPr id="40965"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p:spPr>
        <p:txBody>
          <a:bodyPr/>
          <a:lstStyle/>
          <a:p>
            <a:fld id="{BB07BD19-CFBC-4DAD-8882-BCD4B5812323}" type="slidenum">
              <a:rPr lang="en-US"/>
              <a:pPr/>
              <a:t>11</a:t>
            </a:fld>
            <a:endParaRPr lang="en-US"/>
          </a:p>
        </p:txBody>
      </p:sp>
      <p:sp>
        <p:nvSpPr>
          <p:cNvPr id="43011"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7DD2C69F-440A-4B26-8006-0738FF99BFD8}" type="slidenum">
              <a:rPr lang="en-US" sz="1200">
                <a:solidFill>
                  <a:srgbClr val="000000"/>
                </a:solidFill>
                <a:ea typeface="DejaVu Sans" charset="0"/>
                <a:cs typeface="DejaVu Sans"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11</a:t>
            </a:fld>
            <a:endParaRPr lang="en-US" sz="1200">
              <a:solidFill>
                <a:srgbClr val="000000"/>
              </a:solidFill>
              <a:ea typeface="DejaVu Sans" charset="0"/>
              <a:cs typeface="DejaVu Sans" charset="0"/>
            </a:endParaRPr>
          </a:p>
        </p:txBody>
      </p:sp>
      <p:sp>
        <p:nvSpPr>
          <p:cNvPr id="43012" name="Rectangle 2"/>
          <p:cNvSpPr txBox="1">
            <a:spLocks noChangeArrowheads="1" noTextEdit="1"/>
          </p:cNvSpPr>
          <p:nvPr>
            <p:ph type="sldImg"/>
          </p:nvPr>
        </p:nvSpPr>
        <p:spPr>
          <a:xfrm>
            <a:off x="1143000" y="685800"/>
            <a:ext cx="4572000" cy="3429000"/>
          </a:xfrm>
          <a:solidFill>
            <a:srgbClr val="FFFFFF"/>
          </a:solidFill>
          <a:ln/>
        </p:spPr>
      </p:sp>
      <p:sp>
        <p:nvSpPr>
          <p:cNvPr id="43013" name="Rectangle 3"/>
          <p:cNvSpPr txBox="1">
            <a:spLocks noChangeArrowheads="1"/>
          </p:cNvSpPr>
          <p:nvPr>
            <p:ph type="body" idx="1"/>
          </p:nvPr>
        </p:nvSpPr>
        <p:spPr>
          <a:xfrm>
            <a:off x="685800" y="4343400"/>
            <a:ext cx="5486400" cy="4114800"/>
          </a:xfrm>
          <a:noFill/>
          <a:ln/>
        </p:spPr>
        <p:txBody>
          <a:bodyPr wrap="none" anchor="ctr"/>
          <a:lstStyle/>
          <a:p>
            <a:pPr eaLnBrk="1" hangingPunct="1">
              <a:spcBef>
                <a:spcPct val="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mtClean="0">
              <a:latin typeface="Calibri" pitchFamily="32" charset="0"/>
              <a:ea typeface="DejaVu Sans"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407FDEFC-50D2-4A5D-AE98-2ED727445C5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B80BE940-6178-40EC-9806-8CE9C75CF1E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8588"/>
            <a:ext cx="2055813" cy="59959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8588"/>
            <a:ext cx="6019800" cy="5995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71BD3C07-6130-4E42-A079-361B4FEF57A3}"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9B65356D-5476-4C7E-A4B5-E180D0244D0C}"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872BFD12-5A49-41F5-890E-01BDF29F3D1D}"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F6B2D9F3-FEE5-4764-BD86-9D76269A7C86}"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66800"/>
            <a:ext cx="4037013" cy="5180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066800"/>
            <a:ext cx="4038600" cy="5180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649FED29-7260-4D3B-ABCF-FBD7DC9573AB}"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5"/>
          <p:cNvSpPr>
            <a:spLocks noGrp="1" noChangeArrowheads="1"/>
          </p:cNvSpPr>
          <p:nvPr>
            <p:ph type="sldNum" idx="11"/>
          </p:nvPr>
        </p:nvSpPr>
        <p:spPr>
          <a:ln/>
        </p:spPr>
        <p:txBody>
          <a:bodyPr/>
          <a:lstStyle>
            <a:lvl1pPr>
              <a:defRPr/>
            </a:lvl1pPr>
          </a:lstStyle>
          <a:p>
            <a:pPr>
              <a:defRPr/>
            </a:pPr>
            <a:fld id="{E69739FE-7114-44B9-B871-B87BFA854C8A}"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5"/>
          <p:cNvSpPr>
            <a:spLocks noGrp="1" noChangeArrowheads="1"/>
          </p:cNvSpPr>
          <p:nvPr>
            <p:ph type="sldNum" idx="11"/>
          </p:nvPr>
        </p:nvSpPr>
        <p:spPr>
          <a:ln/>
        </p:spPr>
        <p:txBody>
          <a:bodyPr/>
          <a:lstStyle>
            <a:lvl1pPr>
              <a:defRPr/>
            </a:lvl1pPr>
          </a:lstStyle>
          <a:p>
            <a:pPr>
              <a:defRPr/>
            </a:pPr>
            <a:fld id="{7B548477-926F-4471-9DEC-C4FCECA9C763}"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5"/>
          <p:cNvSpPr>
            <a:spLocks noGrp="1" noChangeArrowheads="1"/>
          </p:cNvSpPr>
          <p:nvPr>
            <p:ph type="sldNum" idx="11"/>
          </p:nvPr>
        </p:nvSpPr>
        <p:spPr>
          <a:ln/>
        </p:spPr>
        <p:txBody>
          <a:bodyPr/>
          <a:lstStyle>
            <a:lvl1pPr>
              <a:defRPr/>
            </a:lvl1pPr>
          </a:lstStyle>
          <a:p>
            <a:pPr>
              <a:defRPr/>
            </a:pPr>
            <a:fld id="{4D441E24-36F6-4D04-B9C1-EEC90DA6343D}"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2CB7E94D-D606-4638-A3F0-1C8CEA238C2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9C6ECFCA-EC2A-41AA-BAAF-40963CA0B0D1}"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1A6446A2-79F8-4AD5-8F84-73CC043A7A1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E560C24D-4BAB-449B-9783-2C520F284F90}"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5813" cy="62468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6246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C443DB28-80F1-4529-811F-C6F3D610179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5"/>
          <p:cNvSpPr>
            <a:spLocks noGrp="1" noChangeArrowheads="1"/>
          </p:cNvSpPr>
          <p:nvPr>
            <p:ph type="sldNum" idx="11"/>
          </p:nvPr>
        </p:nvSpPr>
        <p:spPr>
          <a:ln/>
        </p:spPr>
        <p:txBody>
          <a:bodyPr/>
          <a:lstStyle>
            <a:lvl1pPr>
              <a:defRPr/>
            </a:lvl1pPr>
          </a:lstStyle>
          <a:p>
            <a:pPr>
              <a:defRPr/>
            </a:pPr>
            <a:fld id="{4FF2A56D-EF83-4C8D-A449-7D8CF36130C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EE9CE71A-53F9-4019-A683-2D6512304F6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5"/>
          <p:cNvSpPr>
            <a:spLocks noGrp="1" noChangeArrowheads="1"/>
          </p:cNvSpPr>
          <p:nvPr>
            <p:ph type="sldNum" idx="11"/>
          </p:nvPr>
        </p:nvSpPr>
        <p:spPr>
          <a:ln/>
        </p:spPr>
        <p:txBody>
          <a:bodyPr/>
          <a:lstStyle>
            <a:lvl1pPr>
              <a:defRPr/>
            </a:lvl1pPr>
          </a:lstStyle>
          <a:p>
            <a:pPr>
              <a:defRPr/>
            </a:pPr>
            <a:fld id="{2F0289B7-DD71-4C18-A0F3-94D49273890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5"/>
          <p:cNvSpPr>
            <a:spLocks noGrp="1" noChangeArrowheads="1"/>
          </p:cNvSpPr>
          <p:nvPr>
            <p:ph type="sldNum" idx="11"/>
          </p:nvPr>
        </p:nvSpPr>
        <p:spPr>
          <a:ln/>
        </p:spPr>
        <p:txBody>
          <a:bodyPr/>
          <a:lstStyle>
            <a:lvl1pPr>
              <a:defRPr/>
            </a:lvl1pPr>
          </a:lstStyle>
          <a:p>
            <a:pPr>
              <a:defRPr/>
            </a:pPr>
            <a:fld id="{31F5514D-396C-418B-9B15-4BF90BF9BBF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5"/>
          <p:cNvSpPr>
            <a:spLocks noGrp="1" noChangeArrowheads="1"/>
          </p:cNvSpPr>
          <p:nvPr>
            <p:ph type="sldNum" idx="11"/>
          </p:nvPr>
        </p:nvSpPr>
        <p:spPr>
          <a:ln/>
        </p:spPr>
        <p:txBody>
          <a:bodyPr/>
          <a:lstStyle>
            <a:lvl1pPr>
              <a:defRPr/>
            </a:lvl1pPr>
          </a:lstStyle>
          <a:p>
            <a:pPr>
              <a:defRPr/>
            </a:pPr>
            <a:fld id="{F3801737-075B-4C83-889A-338D5EF4C01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6E37D867-EC0E-4774-BC76-DC8698AD658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5"/>
          <p:cNvSpPr>
            <a:spLocks noGrp="1" noChangeArrowheads="1"/>
          </p:cNvSpPr>
          <p:nvPr>
            <p:ph type="sldNum" idx="11"/>
          </p:nvPr>
        </p:nvSpPr>
        <p:spPr>
          <a:ln/>
        </p:spPr>
        <p:txBody>
          <a:bodyPr/>
          <a:lstStyle>
            <a:lvl1pPr>
              <a:defRPr/>
            </a:lvl1pPr>
          </a:lstStyle>
          <a:p>
            <a:pPr>
              <a:defRPr/>
            </a:pPr>
            <a:fld id="{DF8C738F-D213-48A1-AF9F-EF22ED4324C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128588"/>
            <a:ext cx="8228013" cy="1433512"/>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2051" name="Rectangle 2"/>
          <p:cNvSpPr>
            <a:spLocks noGrp="1" noChangeArrowheads="1"/>
          </p:cNvSpPr>
          <p:nvPr>
            <p:ph type="body" idx="1"/>
          </p:nvPr>
        </p:nvSpPr>
        <p:spPr bwMode="auto">
          <a:xfrm>
            <a:off x="457200" y="1600200"/>
            <a:ext cx="8228013" cy="4524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4099" name="Rectangle 3"/>
          <p:cNvSpPr>
            <a:spLocks noGrp="1" noChangeArrowheads="1"/>
          </p:cNvSpPr>
          <p:nvPr>
            <p:ph type="dt"/>
          </p:nvPr>
        </p:nvSpPr>
        <p:spPr bwMode="auto">
          <a:xfrm>
            <a:off x="457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Lst>
              <a:defRPr sz="1200" smtClean="0">
                <a:solidFill>
                  <a:srgbClr val="898989"/>
                </a:solidFill>
                <a:latin typeface="Times New Roman" pitchFamily="16" charset="0"/>
                <a:ea typeface="+mn-ea"/>
                <a:cs typeface="+mn-cs"/>
              </a:defRPr>
            </a:lvl1pPr>
          </a:lstStyle>
          <a:p>
            <a:pPr>
              <a:defRPr/>
            </a:pPr>
            <a:endParaRPr lang="en-US"/>
          </a:p>
        </p:txBody>
      </p:sp>
      <p:sp>
        <p:nvSpPr>
          <p:cNvPr id="4100" name="Text Box 4"/>
          <p:cNvSpPr txBox="1">
            <a:spLocks noChangeArrowheads="1"/>
          </p:cNvSpPr>
          <p:nvPr/>
        </p:nvSpPr>
        <p:spPr bwMode="auto">
          <a:xfrm>
            <a:off x="3124200" y="6356350"/>
            <a:ext cx="2895600" cy="365125"/>
          </a:xfrm>
          <a:prstGeom prst="rect">
            <a:avLst/>
          </a:prstGeom>
          <a:noFill/>
          <a:ln w="9525">
            <a:noFill/>
            <a:round/>
            <a:headEnd/>
            <a:tailEnd/>
          </a:ln>
          <a:effectLst/>
        </p:spPr>
        <p:txBody>
          <a:bodyPr wrap="none" anchor="ctr"/>
          <a:lstStyle/>
          <a:p>
            <a:pPr>
              <a:defRPr/>
            </a:pPr>
            <a:endParaRPr lang="en-US"/>
          </a:p>
        </p:txBody>
      </p:sp>
      <p:sp>
        <p:nvSpPr>
          <p:cNvPr id="4101" name="Rectangle 5"/>
          <p:cNvSpPr>
            <a:spLocks noGrp="1" noChangeArrowheads="1"/>
          </p:cNvSpPr>
          <p:nvPr>
            <p:ph type="sldNum"/>
          </p:nvPr>
        </p:nvSpPr>
        <p:spPr bwMode="auto">
          <a:xfrm>
            <a:off x="6553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Tx/>
              <a:buFontTx/>
              <a:buNone/>
              <a:tabLst>
                <a:tab pos="723900" algn="l"/>
                <a:tab pos="1447800" algn="l"/>
              </a:tabLst>
              <a:defRPr sz="1200" smtClean="0">
                <a:solidFill>
                  <a:srgbClr val="898989"/>
                </a:solidFill>
                <a:latin typeface="Times New Roman" pitchFamily="16" charset="0"/>
                <a:ea typeface="+mn-ea"/>
                <a:cs typeface="+mn-cs"/>
              </a:defRPr>
            </a:lvl1pPr>
          </a:lstStyle>
          <a:p>
            <a:pPr>
              <a:defRPr/>
            </a:pPr>
            <a:fld id="{C6BCDABD-0378-4587-932F-0DE6AF2A692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2pPr>
      <a:lvl3pPr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3pPr>
      <a:lvl4pPr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4pPr>
      <a:lvl5pPr algn="ctr" defTabSz="449263" rtl="0" eaLnBrk="0" fontAlgn="base" hangingPunct="0">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5pPr>
      <a:lvl6pPr marL="2514600" indent="-228600" algn="ctr" defTabSz="449263"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6pPr>
      <a:lvl7pPr marL="2971800" indent="-228600" algn="ctr" defTabSz="449263"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7pPr>
      <a:lvl8pPr marL="3429000" indent="-228600" algn="ctr" defTabSz="449263"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8pPr>
      <a:lvl9pPr marL="3886200" indent="-228600" algn="ctr" defTabSz="449263" rtl="0" fontAlgn="base">
        <a:spcBef>
          <a:spcPct val="0"/>
        </a:spcBef>
        <a:spcAft>
          <a:spcPct val="0"/>
        </a:spcAft>
        <a:buClr>
          <a:srgbClr val="000000"/>
        </a:buClr>
        <a:buSzPct val="100000"/>
        <a:buFont typeface="Times New Roman" pitchFamily="16" charset="0"/>
        <a:defRPr sz="4400">
          <a:solidFill>
            <a:srgbClr val="000000"/>
          </a:solidFill>
          <a:latin typeface="Calibri" pitchFamily="32" charset="0"/>
          <a:ea typeface="DejaVu Sans" charset="0"/>
          <a:cs typeface="DejaVu Sans"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6" charset="0"/>
        <a:buChar char="•"/>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6" charset="0"/>
        <a:buChar char="–"/>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buChar char="•"/>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457200" y="0"/>
            <a:ext cx="8228013" cy="912813"/>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3075" name="Rectangle 2"/>
          <p:cNvSpPr>
            <a:spLocks noGrp="1" noChangeArrowheads="1"/>
          </p:cNvSpPr>
          <p:nvPr>
            <p:ph type="body" idx="1"/>
          </p:nvPr>
        </p:nvSpPr>
        <p:spPr bwMode="auto">
          <a:xfrm>
            <a:off x="457200" y="1066800"/>
            <a:ext cx="8228013" cy="51800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5123" name="Rectangle 3"/>
          <p:cNvSpPr>
            <a:spLocks noGrp="1" noChangeArrowheads="1"/>
          </p:cNvSpPr>
          <p:nvPr>
            <p:ph type="dt"/>
          </p:nvPr>
        </p:nvSpPr>
        <p:spPr bwMode="auto">
          <a:xfrm>
            <a:off x="457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buClrTx/>
              <a:buFontTx/>
              <a:buNone/>
              <a:tabLst>
                <a:tab pos="723900" algn="l"/>
                <a:tab pos="1447800" algn="l"/>
              </a:tabLst>
              <a:defRPr sz="1200" smtClean="0">
                <a:solidFill>
                  <a:srgbClr val="898989"/>
                </a:solidFill>
                <a:latin typeface="Times New Roman" pitchFamily="16" charset="0"/>
                <a:ea typeface="+mn-ea"/>
                <a:cs typeface="+mn-cs"/>
              </a:defRPr>
            </a:lvl1pPr>
          </a:lstStyle>
          <a:p>
            <a:pPr>
              <a:defRPr/>
            </a:pPr>
            <a:endParaRPr lang="en-US"/>
          </a:p>
        </p:txBody>
      </p:sp>
      <p:sp>
        <p:nvSpPr>
          <p:cNvPr id="5124" name="Text Box 4"/>
          <p:cNvSpPr txBox="1">
            <a:spLocks noChangeArrowheads="1"/>
          </p:cNvSpPr>
          <p:nvPr/>
        </p:nvSpPr>
        <p:spPr bwMode="auto">
          <a:xfrm>
            <a:off x="3124200" y="6356350"/>
            <a:ext cx="2895600" cy="365125"/>
          </a:xfrm>
          <a:prstGeom prst="rect">
            <a:avLst/>
          </a:prstGeom>
          <a:noFill/>
          <a:ln w="9525">
            <a:noFill/>
            <a:round/>
            <a:headEnd/>
            <a:tailEnd/>
          </a:ln>
          <a:effectLst/>
        </p:spPr>
        <p:txBody>
          <a:bodyPr wrap="none" anchor="ctr"/>
          <a:lstStyle/>
          <a:p>
            <a:pPr>
              <a:defRPr/>
            </a:pPr>
            <a:endParaRPr lang="en-US"/>
          </a:p>
        </p:txBody>
      </p:sp>
      <p:sp>
        <p:nvSpPr>
          <p:cNvPr id="5125" name="Rectangle 5"/>
          <p:cNvSpPr>
            <a:spLocks noGrp="1" noChangeArrowheads="1"/>
          </p:cNvSpPr>
          <p:nvPr>
            <p:ph type="sldNum"/>
          </p:nvPr>
        </p:nvSpPr>
        <p:spPr bwMode="auto">
          <a:xfrm>
            <a:off x="6553200" y="6356350"/>
            <a:ext cx="2132013" cy="363538"/>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lvl1pPr algn="r">
              <a:buClrTx/>
              <a:buFontTx/>
              <a:buNone/>
              <a:tabLst>
                <a:tab pos="723900" algn="l"/>
                <a:tab pos="1447800" algn="l"/>
              </a:tabLst>
              <a:defRPr sz="1200" smtClean="0">
                <a:solidFill>
                  <a:srgbClr val="898989"/>
                </a:solidFill>
                <a:latin typeface="Times New Roman" pitchFamily="16" charset="0"/>
                <a:ea typeface="+mn-ea"/>
                <a:cs typeface="+mn-cs"/>
              </a:defRPr>
            </a:lvl1pPr>
          </a:lstStyle>
          <a:p>
            <a:pPr>
              <a:defRPr/>
            </a:pPr>
            <a:fld id="{FD6F1133-BA1E-40A2-82CE-1F3F7EF64E8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5pPr>
      <a:lvl6pPr marL="2514600" indent="-228600"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6pPr>
      <a:lvl7pPr marL="2971800" indent="-228600"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7pPr>
      <a:lvl8pPr marL="3429000" indent="-228600"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8pPr>
      <a:lvl9pPr marL="3886200" indent="-228600" algn="l" defTabSz="449263" rtl="0" eaLnBrk="0" fontAlgn="base" hangingPunct="0">
        <a:spcBef>
          <a:spcPct val="0"/>
        </a:spcBef>
        <a:spcAft>
          <a:spcPct val="0"/>
        </a:spcAft>
        <a:buClr>
          <a:srgbClr val="000000"/>
        </a:buClr>
        <a:buSzPct val="100000"/>
        <a:buFont typeface="Times New Roman" pitchFamily="16" charset="0"/>
        <a:defRPr sz="3600">
          <a:solidFill>
            <a:srgbClr val="000000"/>
          </a:solidFill>
          <a:latin typeface="Calibri" pitchFamily="32" charset="0"/>
          <a:ea typeface="DejaVu Sans" charset="0"/>
          <a:cs typeface="DejaVu Sans" charset="0"/>
        </a:defRPr>
      </a:lvl9pPr>
    </p:titleStyle>
    <p:bodyStyle>
      <a:lvl1pPr marL="342900" indent="-342900" algn="l" defTabSz="449263" rtl="0" eaLnBrk="0" fontAlgn="base" hangingPunct="0">
        <a:spcBef>
          <a:spcPts val="700"/>
        </a:spcBef>
        <a:spcAft>
          <a:spcPct val="0"/>
        </a:spcAft>
        <a:buClr>
          <a:srgbClr val="000000"/>
        </a:buClr>
        <a:buSzPct val="100000"/>
        <a:buFont typeface="Times New Roman" pitchFamily="16" charset="0"/>
        <a:buChar char="•"/>
        <a:defRPr sz="2800">
          <a:solidFill>
            <a:srgbClr val="000000"/>
          </a:solidFill>
          <a:latin typeface="+mn-lt"/>
          <a:ea typeface="+mn-ea"/>
          <a:cs typeface="+mn-cs"/>
        </a:defRPr>
      </a:lvl1pPr>
      <a:lvl2pPr marL="742950" indent="-285750" algn="l" defTabSz="449263" rtl="0" eaLnBrk="0" fontAlgn="base" hangingPunct="0">
        <a:spcBef>
          <a:spcPts val="600"/>
        </a:spcBef>
        <a:spcAft>
          <a:spcPct val="0"/>
        </a:spcAft>
        <a:buClr>
          <a:srgbClr val="000000"/>
        </a:buClr>
        <a:buSzPct val="100000"/>
        <a:buFont typeface="Times New Roman" pitchFamily="16" charset="0"/>
        <a:buChar char="–"/>
        <a:defRPr sz="2400">
          <a:solidFill>
            <a:srgbClr val="000000"/>
          </a:solidFill>
          <a:latin typeface="+mn-lt"/>
          <a:ea typeface="+mn-ea"/>
          <a:cs typeface="+mn-cs"/>
        </a:defRPr>
      </a:lvl2pPr>
      <a:lvl3pPr marL="11430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buChar char="»"/>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hyperlink" Target="http://www.sonystyle.com/webapp/wcs/stores/servlet/ProductDisplay?catalogId=10551&amp;storeId=10151&amp;productId=8198552921665200469&amp;langId=-1" TargetMode="External"/><Relationship Id="rId4" Type="http://schemas.openxmlformats.org/officeDocument/2006/relationships/image" Target="../media/image16.wmf"/></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www.evolution.com/products/lanehaw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www.sensiblevision.com/"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13.png"/><Relationship Id="rId4" Type="http://schemas.openxmlformats.org/officeDocument/2006/relationships/hyperlink" Target="http://www.research.att.com/~yan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1"/>
            <a:ext cx="7772400" cy="3219450"/>
          </a:xfrm>
        </p:spPr>
        <p:txBody>
          <a:bodyPr/>
          <a:lstStyle/>
          <a:p>
            <a:r>
              <a:rPr lang="en-US" sz="1400" dirty="0" smtClean="0"/>
              <a:t> </a:t>
            </a:r>
            <a:endParaRPr lang="en-US" sz="1400"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Smile detection</a:t>
            </a:r>
          </a:p>
        </p:txBody>
      </p:sp>
      <p:sp>
        <p:nvSpPr>
          <p:cNvPr id="13315" name="Text Box 2"/>
          <p:cNvSpPr txBox="1">
            <a:spLocks noChangeArrowheads="1"/>
          </p:cNvSpPr>
          <p:nvPr/>
        </p:nvSpPr>
        <p:spPr bwMode="auto">
          <a:xfrm>
            <a:off x="457200" y="990600"/>
            <a:ext cx="8229600" cy="5135563"/>
          </a:xfrm>
          <a:prstGeom prst="rect">
            <a:avLst/>
          </a:prstGeom>
          <a:noFill/>
          <a:ln w="9525">
            <a:noFill/>
            <a:round/>
            <a:headEnd/>
            <a:tailEnd/>
          </a:ln>
        </p:spPr>
        <p:txBody>
          <a:bodyPr wrap="none" anchor="ctr"/>
          <a:lstStyle/>
          <a:p>
            <a:endParaRPr lang="en-US"/>
          </a:p>
        </p:txBody>
      </p:sp>
      <p:pic>
        <p:nvPicPr>
          <p:cNvPr id="13316" name="Picture 3"/>
          <p:cNvPicPr>
            <a:picLocks noChangeAspect="1" noChangeArrowheads="1"/>
          </p:cNvPicPr>
          <p:nvPr/>
        </p:nvPicPr>
        <p:blipFill>
          <a:blip r:embed="rId3"/>
          <a:srcRect/>
          <a:stretch>
            <a:fillRect/>
          </a:stretch>
        </p:blipFill>
        <p:spPr bwMode="auto">
          <a:xfrm>
            <a:off x="849313" y="2170113"/>
            <a:ext cx="7443787" cy="3240087"/>
          </a:xfrm>
          <a:prstGeom prst="rect">
            <a:avLst/>
          </a:prstGeom>
          <a:noFill/>
          <a:ln w="9525">
            <a:noFill/>
            <a:round/>
            <a:headEnd/>
            <a:tailEnd/>
          </a:ln>
        </p:spPr>
      </p:pic>
      <p:pic>
        <p:nvPicPr>
          <p:cNvPr id="13317" name="Picture 4"/>
          <p:cNvPicPr>
            <a:picLocks noChangeAspect="1" noChangeArrowheads="1"/>
          </p:cNvPicPr>
          <p:nvPr/>
        </p:nvPicPr>
        <p:blipFill>
          <a:blip r:embed="rId4"/>
          <a:srcRect/>
          <a:stretch>
            <a:fillRect/>
          </a:stretch>
        </p:blipFill>
        <p:spPr bwMode="auto">
          <a:xfrm>
            <a:off x="838200" y="1143000"/>
            <a:ext cx="7467600" cy="1050925"/>
          </a:xfrm>
          <a:prstGeom prst="rect">
            <a:avLst/>
          </a:prstGeom>
          <a:noFill/>
          <a:ln w="9525">
            <a:noFill/>
            <a:round/>
            <a:headEnd/>
            <a:tailEnd/>
          </a:ln>
        </p:spPr>
      </p:pic>
      <p:sp>
        <p:nvSpPr>
          <p:cNvPr id="13318" name="Rectangle 5"/>
          <p:cNvSpPr>
            <a:spLocks noChangeArrowheads="1"/>
          </p:cNvSpPr>
          <p:nvPr/>
        </p:nvSpPr>
        <p:spPr bwMode="auto">
          <a:xfrm>
            <a:off x="1876425" y="6276975"/>
            <a:ext cx="5078413" cy="398463"/>
          </a:xfrm>
          <a:prstGeom prst="rect">
            <a:avLst/>
          </a:prstGeom>
          <a:noFill/>
          <a:ln w="9525">
            <a:noFill/>
            <a:round/>
            <a:headEnd/>
            <a:tailEnd/>
          </a:ln>
        </p:spPr>
        <p:txBody>
          <a:bodyPr wrap="non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FF"/>
                </a:solidFill>
                <a:latin typeface="Arial" charset="0"/>
                <a:hlinkClick r:id="rId5"/>
              </a:rPr>
              <a:t>Sony Cyber-shot® T70 Digital Still Camera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0" y="-198438"/>
            <a:ext cx="8229600" cy="1311276"/>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Object recognition (in supermarkets)</a:t>
            </a:r>
          </a:p>
        </p:txBody>
      </p:sp>
      <p:sp>
        <p:nvSpPr>
          <p:cNvPr id="15363" name="Text Box 2"/>
          <p:cNvSpPr txBox="1">
            <a:spLocks noChangeArrowheads="1"/>
          </p:cNvSpPr>
          <p:nvPr/>
        </p:nvSpPr>
        <p:spPr bwMode="auto">
          <a:xfrm>
            <a:off x="457200" y="990600"/>
            <a:ext cx="8229600" cy="5135563"/>
          </a:xfrm>
          <a:prstGeom prst="rect">
            <a:avLst/>
          </a:prstGeom>
          <a:noFill/>
          <a:ln w="9525">
            <a:noFill/>
            <a:round/>
            <a:headEnd/>
            <a:tailEnd/>
          </a:ln>
        </p:spPr>
        <p:txBody>
          <a:bodyPr wrap="none" anchor="ctr"/>
          <a:lstStyle/>
          <a:p>
            <a:endParaRPr lang="en-US"/>
          </a:p>
        </p:txBody>
      </p:sp>
      <p:pic>
        <p:nvPicPr>
          <p:cNvPr id="15364" name="Picture 3"/>
          <p:cNvPicPr>
            <a:picLocks noChangeAspect="1" noChangeArrowheads="1"/>
          </p:cNvPicPr>
          <p:nvPr/>
        </p:nvPicPr>
        <p:blipFill>
          <a:blip r:embed="rId3"/>
          <a:srcRect/>
          <a:stretch>
            <a:fillRect/>
          </a:stretch>
        </p:blipFill>
        <p:spPr bwMode="auto">
          <a:xfrm>
            <a:off x="2711450" y="1219200"/>
            <a:ext cx="2774950" cy="3295650"/>
          </a:xfrm>
          <a:prstGeom prst="rect">
            <a:avLst/>
          </a:prstGeom>
          <a:noFill/>
          <a:ln w="9525">
            <a:noFill/>
            <a:round/>
            <a:headEnd/>
            <a:tailEnd/>
          </a:ln>
        </p:spPr>
      </p:pic>
      <p:sp>
        <p:nvSpPr>
          <p:cNvPr id="15365" name="Rectangle 4"/>
          <p:cNvSpPr>
            <a:spLocks noChangeArrowheads="1"/>
          </p:cNvSpPr>
          <p:nvPr/>
        </p:nvSpPr>
        <p:spPr bwMode="auto">
          <a:xfrm>
            <a:off x="1492250" y="4873625"/>
            <a:ext cx="6737350" cy="1554163"/>
          </a:xfrm>
          <a:prstGeom prst="rect">
            <a:avLst/>
          </a:prstGeom>
          <a:no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FF"/>
                </a:solidFill>
                <a:latin typeface="Arial" charset="0"/>
                <a:hlinkClick r:id="rId4"/>
              </a:rPr>
              <a:t>LaneHawk by EvolutionRobotics</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00"/>
                </a:solidFill>
                <a:latin typeface="Arial"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Login without a password…</a:t>
            </a:r>
          </a:p>
        </p:txBody>
      </p:sp>
      <p:sp>
        <p:nvSpPr>
          <p:cNvPr id="17411" name="Text Box 2"/>
          <p:cNvSpPr txBox="1">
            <a:spLocks noChangeArrowheads="1"/>
          </p:cNvSpPr>
          <p:nvPr/>
        </p:nvSpPr>
        <p:spPr bwMode="auto">
          <a:xfrm>
            <a:off x="457200" y="990600"/>
            <a:ext cx="8229600" cy="5135563"/>
          </a:xfrm>
          <a:prstGeom prst="rect">
            <a:avLst/>
          </a:prstGeom>
          <a:noFill/>
          <a:ln w="9525">
            <a:noFill/>
            <a:round/>
            <a:headEnd/>
            <a:tailEnd/>
          </a:ln>
        </p:spPr>
        <p:txBody>
          <a:bodyPr wrap="none" anchor="ctr"/>
          <a:lstStyle/>
          <a:p>
            <a:endParaRPr lang="en-US"/>
          </a:p>
        </p:txBody>
      </p:sp>
      <p:pic>
        <p:nvPicPr>
          <p:cNvPr id="17412" name="Picture 3"/>
          <p:cNvPicPr>
            <a:picLocks noChangeAspect="1" noChangeArrowheads="1"/>
          </p:cNvPicPr>
          <p:nvPr/>
        </p:nvPicPr>
        <p:blipFill>
          <a:blip r:embed="rId3"/>
          <a:srcRect/>
          <a:stretch>
            <a:fillRect/>
          </a:stretch>
        </p:blipFill>
        <p:spPr bwMode="auto">
          <a:xfrm>
            <a:off x="1825625" y="1333500"/>
            <a:ext cx="2136775" cy="4000500"/>
          </a:xfrm>
          <a:prstGeom prst="rect">
            <a:avLst/>
          </a:prstGeom>
          <a:noFill/>
          <a:ln w="9525">
            <a:noFill/>
            <a:round/>
            <a:headEnd/>
            <a:tailEnd/>
          </a:ln>
        </p:spPr>
      </p:pic>
      <p:sp>
        <p:nvSpPr>
          <p:cNvPr id="17413" name="Rectangle 4"/>
          <p:cNvSpPr>
            <a:spLocks noChangeArrowheads="1"/>
          </p:cNvSpPr>
          <p:nvPr/>
        </p:nvSpPr>
        <p:spPr bwMode="auto">
          <a:xfrm>
            <a:off x="1524000" y="5410200"/>
            <a:ext cx="2514600" cy="823913"/>
          </a:xfrm>
          <a:prstGeom prst="rect">
            <a:avLst/>
          </a:prstGeom>
          <a:noFill/>
          <a:ln w="9525">
            <a:noFill/>
            <a:round/>
            <a:headEnd/>
            <a:tailEnd/>
          </a:ln>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00"/>
                </a:solidFill>
                <a:latin typeface="Arial" charset="0"/>
              </a:rPr>
              <a:t>Fingerprint scanners on many new laptops, </a:t>
            </a:r>
            <a:br>
              <a:rPr lang="en-US" sz="1600">
                <a:solidFill>
                  <a:srgbClr val="000000"/>
                </a:solidFill>
                <a:latin typeface="Arial" charset="0"/>
              </a:rPr>
            </a:br>
            <a:r>
              <a:rPr lang="en-US" sz="1600">
                <a:solidFill>
                  <a:srgbClr val="000000"/>
                </a:solidFill>
                <a:latin typeface="Arial" charset="0"/>
              </a:rPr>
              <a:t>other devices</a:t>
            </a:r>
          </a:p>
        </p:txBody>
      </p:sp>
      <p:pic>
        <p:nvPicPr>
          <p:cNvPr id="17414" name="Picture 5"/>
          <p:cNvPicPr>
            <a:picLocks noChangeAspect="1" noChangeArrowheads="1"/>
          </p:cNvPicPr>
          <p:nvPr/>
        </p:nvPicPr>
        <p:blipFill>
          <a:blip r:embed="rId4"/>
          <a:srcRect/>
          <a:stretch>
            <a:fillRect/>
          </a:stretch>
        </p:blipFill>
        <p:spPr bwMode="auto">
          <a:xfrm>
            <a:off x="695325" y="3048000"/>
            <a:ext cx="1057275" cy="1524000"/>
          </a:xfrm>
          <a:prstGeom prst="rect">
            <a:avLst/>
          </a:prstGeom>
          <a:noFill/>
          <a:ln w="9525">
            <a:noFill/>
            <a:round/>
            <a:headEnd/>
            <a:tailEnd/>
          </a:ln>
        </p:spPr>
      </p:pic>
      <p:pic>
        <p:nvPicPr>
          <p:cNvPr id="17415" name="Picture 6"/>
          <p:cNvPicPr>
            <a:picLocks noChangeAspect="1" noChangeArrowheads="1"/>
          </p:cNvPicPr>
          <p:nvPr/>
        </p:nvPicPr>
        <p:blipFill>
          <a:blip r:embed="rId5"/>
          <a:srcRect/>
          <a:stretch>
            <a:fillRect/>
          </a:stretch>
        </p:blipFill>
        <p:spPr bwMode="auto">
          <a:xfrm>
            <a:off x="6400800" y="2679700"/>
            <a:ext cx="2209800" cy="2197100"/>
          </a:xfrm>
          <a:prstGeom prst="rect">
            <a:avLst/>
          </a:prstGeom>
          <a:noFill/>
          <a:ln w="9525">
            <a:noFill/>
            <a:round/>
            <a:headEnd/>
            <a:tailEnd/>
          </a:ln>
        </p:spPr>
      </p:pic>
      <p:sp>
        <p:nvSpPr>
          <p:cNvPr id="17416" name="Rectangle 7"/>
          <p:cNvSpPr>
            <a:spLocks noChangeArrowheads="1"/>
          </p:cNvSpPr>
          <p:nvPr/>
        </p:nvSpPr>
        <p:spPr bwMode="auto">
          <a:xfrm>
            <a:off x="4953000" y="5287963"/>
            <a:ext cx="3581400" cy="1006475"/>
          </a:xfrm>
          <a:prstGeom prst="rect">
            <a:avLst/>
          </a:prstGeom>
          <a:noFill/>
          <a:ln w="9525">
            <a:noFill/>
            <a:round/>
            <a:headEnd/>
            <a:tailEnd/>
          </a:ln>
        </p:spPr>
        <p:txBody>
          <a:bodyPr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00"/>
                </a:solidFill>
                <a:latin typeface="Arial" charset="0"/>
              </a:rPr>
              <a:t>Face recognition systems now beginning to appear more widely</a:t>
            </a:r>
            <a:br>
              <a:rPr lang="en-US" sz="1600">
                <a:solidFill>
                  <a:srgbClr val="000000"/>
                </a:solidFill>
                <a:latin typeface="Arial" charset="0"/>
              </a:rPr>
            </a:br>
            <a:r>
              <a:rPr lang="en-US" sz="1400">
                <a:solidFill>
                  <a:srgbClr val="0000FF"/>
                </a:solidFill>
                <a:latin typeface="Arial" charset="0"/>
                <a:hlinkClick r:id="rId6"/>
              </a:rPr>
              <a:t>http://www.sensiblevision.com/</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a:solidFill>
                <a:srgbClr val="000000"/>
              </a:solidFill>
              <a:latin typeface="Arial" charset="0"/>
            </a:endParaRPr>
          </a:p>
        </p:txBody>
      </p:sp>
      <p:pic>
        <p:nvPicPr>
          <p:cNvPr id="17417" name="Picture 8"/>
          <p:cNvPicPr>
            <a:picLocks noChangeAspect="1" noChangeArrowheads="1"/>
          </p:cNvPicPr>
          <p:nvPr/>
        </p:nvPicPr>
        <p:blipFill>
          <a:blip r:embed="rId7"/>
          <a:srcRect/>
          <a:stretch>
            <a:fillRect/>
          </a:stretch>
        </p:blipFill>
        <p:spPr bwMode="auto">
          <a:xfrm>
            <a:off x="4533900" y="2933700"/>
            <a:ext cx="1714500" cy="17145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457200" y="-198438"/>
            <a:ext cx="8229600" cy="1311276"/>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Object recognition (in mobile phones)</a:t>
            </a:r>
          </a:p>
        </p:txBody>
      </p:sp>
      <p:sp>
        <p:nvSpPr>
          <p:cNvPr id="18435" name="Text Box 2"/>
          <p:cNvSpPr txBox="1">
            <a:spLocks noChangeArrowheads="1"/>
          </p:cNvSpPr>
          <p:nvPr/>
        </p:nvSpPr>
        <p:spPr bwMode="auto">
          <a:xfrm>
            <a:off x="685800" y="4495800"/>
            <a:ext cx="7772400" cy="1676400"/>
          </a:xfrm>
          <a:prstGeom prst="rect">
            <a:avLst/>
          </a:prstGeom>
          <a:noFill/>
          <a:ln w="9525">
            <a:noFill/>
            <a:round/>
            <a:headEnd/>
            <a:tailEnd/>
          </a:ln>
        </p:spPr>
        <p:txBody>
          <a:bodyPr/>
          <a:lstStyle/>
          <a:p>
            <a:pPr lvl="1" indent="-284163">
              <a:spcBef>
                <a:spcPts val="7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800" dirty="0">
              <a:solidFill>
                <a:srgbClr val="0000FF"/>
              </a:solidFill>
            </a:endParaRPr>
          </a:p>
        </p:txBody>
      </p:sp>
      <p:pic>
        <p:nvPicPr>
          <p:cNvPr id="18436" name="Picture 3"/>
          <p:cNvPicPr>
            <a:picLocks noChangeAspect="1" noChangeArrowheads="1"/>
          </p:cNvPicPr>
          <p:nvPr/>
        </p:nvPicPr>
        <p:blipFill>
          <a:blip r:embed="rId3"/>
          <a:srcRect/>
          <a:stretch>
            <a:fillRect/>
          </a:stretch>
        </p:blipFill>
        <p:spPr bwMode="auto">
          <a:xfrm>
            <a:off x="1228725" y="1371600"/>
            <a:ext cx="6543675" cy="277653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COLOUR CONVERSION PHASE</a:t>
            </a:r>
            <a:endParaRPr lang="en-US" sz="2400" dirty="0"/>
          </a:p>
        </p:txBody>
      </p:sp>
      <p:sp>
        <p:nvSpPr>
          <p:cNvPr id="3" name="Content Placeholder 2"/>
          <p:cNvSpPr>
            <a:spLocks noGrp="1"/>
          </p:cNvSpPr>
          <p:nvPr>
            <p:ph idx="1"/>
          </p:nvPr>
        </p:nvSpPr>
        <p:spPr/>
        <p:txBody>
          <a:bodyPr/>
          <a:lstStyle/>
          <a:p>
            <a:pPr>
              <a:buNone/>
            </a:pPr>
            <a:r>
              <a:rPr lang="en-US" sz="1800" dirty="0" smtClean="0"/>
              <a:t>void main</a:t>
            </a:r>
            <a:r>
              <a:rPr lang="en-US" sz="1800" dirty="0" smtClean="0"/>
              <a:t>()</a:t>
            </a:r>
          </a:p>
          <a:p>
            <a:pPr>
              <a:buNone/>
            </a:pPr>
            <a:r>
              <a:rPr lang="en-US" sz="1800" dirty="0" smtClean="0"/>
              <a:t> </a:t>
            </a:r>
            <a:r>
              <a:rPr lang="en-US" sz="1800" dirty="0" smtClean="0"/>
              <a:t>{ string path = "Resources/test.png</a:t>
            </a:r>
            <a:r>
              <a:rPr lang="en-US" sz="1800" dirty="0" smtClean="0"/>
              <a:t>";</a:t>
            </a:r>
          </a:p>
          <a:p>
            <a:pPr>
              <a:buNone/>
            </a:pPr>
            <a:r>
              <a:rPr lang="en-US" sz="1800" dirty="0" smtClean="0"/>
              <a:t> </a:t>
            </a:r>
            <a:r>
              <a:rPr lang="en-US" sz="1800" dirty="0" smtClean="0"/>
              <a:t>Mat </a:t>
            </a:r>
            <a:r>
              <a:rPr lang="en-US" sz="1800" dirty="0" err="1" smtClean="0"/>
              <a:t>img</a:t>
            </a:r>
            <a:r>
              <a:rPr lang="en-US" sz="1800" dirty="0" smtClean="0"/>
              <a:t> = </a:t>
            </a:r>
            <a:r>
              <a:rPr lang="en-US" sz="1800" dirty="0" err="1" smtClean="0"/>
              <a:t>imread</a:t>
            </a:r>
            <a:r>
              <a:rPr lang="en-US" sz="1800" dirty="0" smtClean="0"/>
              <a:t>(path); </a:t>
            </a:r>
            <a:endParaRPr lang="en-US" sz="1800" dirty="0" smtClean="0"/>
          </a:p>
          <a:p>
            <a:pPr>
              <a:buNone/>
            </a:pPr>
            <a:r>
              <a:rPr lang="en-US" sz="1800" dirty="0" smtClean="0"/>
              <a:t>Mat </a:t>
            </a:r>
            <a:r>
              <a:rPr lang="en-US" sz="1800" dirty="0" err="1" smtClean="0"/>
              <a:t>imgGray</a:t>
            </a:r>
            <a:r>
              <a:rPr lang="en-US" sz="1800" dirty="0" smtClean="0"/>
              <a:t>;</a:t>
            </a:r>
          </a:p>
          <a:p>
            <a:pPr>
              <a:buNone/>
            </a:pPr>
            <a:r>
              <a:rPr lang="en-US" sz="1800" dirty="0" smtClean="0"/>
              <a:t>Mat  </a:t>
            </a:r>
            <a:r>
              <a:rPr lang="en-US" sz="1800" dirty="0" err="1" smtClean="0"/>
              <a:t>imgBlur</a:t>
            </a:r>
            <a:r>
              <a:rPr lang="en-US" sz="1800" dirty="0" smtClean="0"/>
              <a:t>, </a:t>
            </a:r>
            <a:r>
              <a:rPr lang="en-US" sz="1800" dirty="0" err="1" smtClean="0"/>
              <a:t>imgCanny</a:t>
            </a:r>
            <a:r>
              <a:rPr lang="en-US" sz="1800" dirty="0" smtClean="0"/>
              <a:t>, </a:t>
            </a:r>
            <a:r>
              <a:rPr lang="en-US" sz="1800" dirty="0" err="1" smtClean="0"/>
              <a:t>imgDia</a:t>
            </a:r>
            <a:r>
              <a:rPr lang="en-US" sz="1800" dirty="0" smtClean="0"/>
              <a:t>, </a:t>
            </a:r>
            <a:r>
              <a:rPr lang="en-US" sz="1800" dirty="0" err="1" smtClean="0"/>
              <a:t>imgerode</a:t>
            </a:r>
            <a:r>
              <a:rPr lang="en-US" sz="1800" dirty="0" smtClean="0"/>
              <a:t> </a:t>
            </a:r>
            <a:r>
              <a:rPr lang="en-US" sz="1800" dirty="0" smtClean="0"/>
              <a:t>; </a:t>
            </a:r>
            <a:endParaRPr lang="en-US" sz="1800" dirty="0" smtClean="0"/>
          </a:p>
          <a:p>
            <a:pPr>
              <a:buNone/>
            </a:pPr>
            <a:r>
              <a:rPr lang="en-US" sz="1800" dirty="0" err="1" smtClean="0"/>
              <a:t>cvtColor</a:t>
            </a:r>
            <a:r>
              <a:rPr lang="en-US" sz="1800" dirty="0" smtClean="0"/>
              <a:t>(</a:t>
            </a:r>
            <a:r>
              <a:rPr lang="en-US" sz="1800" dirty="0" err="1" smtClean="0"/>
              <a:t>img</a:t>
            </a:r>
            <a:r>
              <a:rPr lang="en-US" sz="1800" dirty="0" smtClean="0"/>
              <a:t>, </a:t>
            </a:r>
            <a:r>
              <a:rPr lang="en-US" sz="1800" dirty="0" err="1" smtClean="0"/>
              <a:t>imgGray</a:t>
            </a:r>
            <a:r>
              <a:rPr lang="en-US" sz="1800" dirty="0" smtClean="0"/>
              <a:t>, COLOR_BGR2GRAY); //converts input image color to gray</a:t>
            </a:r>
            <a:r>
              <a:rPr lang="en-US" sz="1800" dirty="0" smtClean="0"/>
              <a:t>.</a:t>
            </a:r>
          </a:p>
          <a:p>
            <a:pPr>
              <a:buNone/>
            </a:pPr>
            <a:r>
              <a:rPr lang="en-US" sz="1800" dirty="0" smtClean="0"/>
              <a:t>This code here converts image of blue, green</a:t>
            </a:r>
          </a:p>
          <a:p>
            <a:pPr>
              <a:buNone/>
            </a:pPr>
            <a:r>
              <a:rPr lang="en-US" sz="1800" dirty="0" smtClean="0"/>
              <a:t>And red to the gray </a:t>
            </a:r>
            <a:r>
              <a:rPr lang="en-US" sz="1800" dirty="0" err="1" smtClean="0"/>
              <a:t>colour</a:t>
            </a:r>
            <a:r>
              <a:rPr lang="en-US" sz="1800" dirty="0" smtClean="0"/>
              <a:t>.</a:t>
            </a:r>
          </a:p>
          <a:p>
            <a:pPr>
              <a:buNone/>
            </a:pPr>
            <a:r>
              <a:rPr lang="en-US" sz="1800" dirty="0" smtClean="0"/>
              <a:t>The command </a:t>
            </a:r>
            <a:r>
              <a:rPr lang="en-US" sz="1800" dirty="0" err="1" smtClean="0"/>
              <a:t>cvtColor</a:t>
            </a:r>
            <a:r>
              <a:rPr lang="en-US" sz="1800" dirty="0" smtClean="0"/>
              <a:t> works here. It first </a:t>
            </a:r>
          </a:p>
          <a:p>
            <a:pPr>
              <a:buNone/>
            </a:pPr>
            <a:r>
              <a:rPr lang="en-US" sz="1800" dirty="0" smtClean="0"/>
              <a:t>Takes the image (</a:t>
            </a:r>
            <a:r>
              <a:rPr lang="en-US" sz="1800" dirty="0" err="1" smtClean="0"/>
              <a:t>img</a:t>
            </a:r>
            <a:r>
              <a:rPr lang="en-US" sz="1800" dirty="0" smtClean="0"/>
              <a:t>) as destination and the</a:t>
            </a:r>
          </a:p>
          <a:p>
            <a:pPr>
              <a:buNone/>
            </a:pPr>
            <a:r>
              <a:rPr lang="en-US" sz="1800" dirty="0" smtClean="0"/>
              <a:t>Second parameter as (</a:t>
            </a:r>
            <a:r>
              <a:rPr lang="en-US" sz="1800" dirty="0" err="1" smtClean="0"/>
              <a:t>imgGray</a:t>
            </a:r>
            <a:r>
              <a:rPr lang="en-US" sz="1800" dirty="0" smtClean="0"/>
              <a:t>) which stores</a:t>
            </a:r>
          </a:p>
          <a:p>
            <a:pPr>
              <a:buNone/>
            </a:pPr>
            <a:r>
              <a:rPr lang="en-US" sz="1800" dirty="0" smtClean="0"/>
              <a:t>The converted image and last parameter does </a:t>
            </a:r>
          </a:p>
          <a:p>
            <a:pPr>
              <a:buNone/>
            </a:pPr>
            <a:r>
              <a:rPr lang="en-US" sz="1800" dirty="0" smtClean="0"/>
              <a:t>The work of changing the color of the image.</a:t>
            </a:r>
            <a:endParaRPr lang="en-US" sz="1800" dirty="0"/>
          </a:p>
        </p:txBody>
      </p:sp>
      <p:sp>
        <p:nvSpPr>
          <p:cNvPr id="4" name="Text Placeholder 3"/>
          <p:cNvSpPr>
            <a:spLocks noGrp="1"/>
          </p:cNvSpPr>
          <p:nvPr>
            <p:ph type="body" sz="half" idx="2"/>
          </p:nvPr>
        </p:nvSpPr>
        <p:spPr/>
        <p:txBody>
          <a:bodyPr/>
          <a:lstStyle/>
          <a:p>
            <a:r>
              <a:rPr lang="en-US" sz="2400" dirty="0" smtClean="0"/>
              <a:t>There are different types of color models.</a:t>
            </a:r>
          </a:p>
          <a:p>
            <a:r>
              <a:rPr lang="en-US" sz="2400" dirty="0" smtClean="0"/>
              <a:t>The purpose of a color model is to facilitate the specification of colors in some standard generally accepted way. In essence, a color model is a specification of a 3-D coordinate system and a subspace within that </a:t>
            </a:r>
            <a:r>
              <a:rPr lang="en-US" sz="2400" dirty="0" smtClean="0"/>
              <a:t>system.</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A)VIRTUAL PAINTER</a:t>
            </a:r>
            <a:endParaRPr lang="en-US" sz="2400" dirty="0"/>
          </a:p>
        </p:txBody>
      </p:sp>
      <p:sp>
        <p:nvSpPr>
          <p:cNvPr id="3" name="Content Placeholder 2"/>
          <p:cNvSpPr>
            <a:spLocks noGrp="1"/>
          </p:cNvSpPr>
          <p:nvPr>
            <p:ph idx="1"/>
          </p:nvPr>
        </p:nvSpPr>
        <p:spPr/>
        <p:txBody>
          <a:bodyPr/>
          <a:lstStyle/>
          <a:p>
            <a:r>
              <a:rPr lang="en-US" sz="1600" dirty="0" smtClean="0"/>
              <a:t>Step-1 –  Importing required libraries </a:t>
            </a:r>
          </a:p>
          <a:p>
            <a:r>
              <a:rPr lang="en-US" sz="1600" dirty="0" smtClean="0"/>
              <a:t>import </a:t>
            </a:r>
            <a:r>
              <a:rPr lang="en-US" sz="1600" dirty="0" err="1" smtClean="0"/>
              <a:t>numpy</a:t>
            </a:r>
            <a:r>
              <a:rPr lang="en-US" sz="1600" dirty="0" smtClean="0"/>
              <a:t> as </a:t>
            </a:r>
            <a:r>
              <a:rPr lang="en-US" sz="1600" dirty="0" err="1" smtClean="0"/>
              <a:t>np</a:t>
            </a:r>
            <a:endParaRPr lang="en-US" sz="1600" dirty="0" smtClean="0"/>
          </a:p>
          <a:p>
            <a:r>
              <a:rPr lang="en-US" sz="1600" dirty="0" smtClean="0"/>
              <a:t>import cv2</a:t>
            </a:r>
          </a:p>
          <a:p>
            <a:r>
              <a:rPr lang="en-US" sz="1600" dirty="0" smtClean="0"/>
              <a:t>from collections import </a:t>
            </a:r>
            <a:r>
              <a:rPr lang="en-US" sz="1600" dirty="0" err="1" smtClean="0"/>
              <a:t>deque</a:t>
            </a:r>
            <a:endParaRPr lang="en-US" sz="1600" dirty="0" smtClean="0"/>
          </a:p>
          <a:p>
            <a:r>
              <a:rPr lang="en-US" sz="1600" dirty="0" smtClean="0"/>
              <a:t>Using the below code snippet, we will declare the BGR values of the red color, which detects the red color and helps us to draw. </a:t>
            </a:r>
          </a:p>
          <a:p>
            <a:r>
              <a:rPr lang="en-US" sz="1600" dirty="0" err="1" smtClean="0"/>
              <a:t>Lower_red</a:t>
            </a:r>
            <a:r>
              <a:rPr lang="en-US" sz="1600" dirty="0" smtClean="0"/>
              <a:t> = </a:t>
            </a:r>
            <a:r>
              <a:rPr lang="en-US" sz="1600" dirty="0" err="1" smtClean="0"/>
              <a:t>np.array</a:t>
            </a:r>
            <a:r>
              <a:rPr lang="en-US" sz="1600" dirty="0" smtClean="0"/>
              <a:t>([161, 155, 84])</a:t>
            </a:r>
          </a:p>
          <a:p>
            <a:r>
              <a:rPr lang="en-US" sz="1600" dirty="0" err="1" smtClean="0"/>
              <a:t>Upper_red</a:t>
            </a:r>
            <a:r>
              <a:rPr lang="en-US" sz="1600" dirty="0" smtClean="0"/>
              <a:t> = </a:t>
            </a:r>
            <a:r>
              <a:rPr lang="en-US" sz="1600" dirty="0" err="1" smtClean="0"/>
              <a:t>np.array</a:t>
            </a:r>
            <a:r>
              <a:rPr lang="en-US" sz="1600" dirty="0" smtClean="0"/>
              <a:t>([179, 255, 255])</a:t>
            </a:r>
          </a:p>
          <a:p>
            <a:r>
              <a:rPr lang="en-US" sz="1600" dirty="0" smtClean="0"/>
              <a:t>Here </a:t>
            </a:r>
            <a:r>
              <a:rPr lang="en-US" sz="1600" dirty="0" err="1" smtClean="0"/>
              <a:t>i</a:t>
            </a:r>
            <a:r>
              <a:rPr lang="en-US" sz="1600" dirty="0" smtClean="0"/>
              <a:t> used red </a:t>
            </a:r>
            <a:r>
              <a:rPr lang="en-US" sz="1600" dirty="0" err="1" smtClean="0"/>
              <a:t>colour</a:t>
            </a:r>
            <a:r>
              <a:rPr lang="en-US" sz="1600" dirty="0" smtClean="0"/>
              <a:t> lower and upper ranges, you can try with your own color by setting BGR values</a:t>
            </a:r>
          </a:p>
          <a:p>
            <a:r>
              <a:rPr lang="en-US" sz="1600" dirty="0" smtClean="0"/>
              <a:t>we will use a </a:t>
            </a:r>
            <a:r>
              <a:rPr lang="en-US" sz="1600" dirty="0" err="1" smtClean="0"/>
              <a:t>deque</a:t>
            </a:r>
            <a:r>
              <a:rPr lang="en-US" sz="1600" dirty="0" smtClean="0"/>
              <a:t> function, which is used to store separate colors that helps in creating buttons on the window.</a:t>
            </a:r>
          </a:p>
          <a:p>
            <a:r>
              <a:rPr lang="en-US" sz="1600" dirty="0" err="1" smtClean="0"/>
              <a:t>bpoints</a:t>
            </a:r>
            <a:r>
              <a:rPr lang="en-US" sz="1600" dirty="0" smtClean="0"/>
              <a:t> = [</a:t>
            </a:r>
            <a:r>
              <a:rPr lang="en-US" sz="1600" dirty="0" err="1" smtClean="0"/>
              <a:t>deque</a:t>
            </a:r>
            <a:r>
              <a:rPr lang="en-US" sz="1600" dirty="0" smtClean="0"/>
              <a:t>(</a:t>
            </a:r>
            <a:r>
              <a:rPr lang="en-US" sz="1600" dirty="0" err="1" smtClean="0"/>
              <a:t>maxlen</a:t>
            </a:r>
            <a:r>
              <a:rPr lang="en-US" sz="1600" dirty="0" smtClean="0"/>
              <a:t>=512)]</a:t>
            </a:r>
          </a:p>
          <a:p>
            <a:r>
              <a:rPr lang="en-US" sz="1600" dirty="0" err="1" smtClean="0"/>
              <a:t>gpoints</a:t>
            </a:r>
            <a:r>
              <a:rPr lang="en-US" sz="1600" dirty="0" smtClean="0"/>
              <a:t> = [</a:t>
            </a:r>
            <a:r>
              <a:rPr lang="en-US" sz="1600" dirty="0" err="1" smtClean="0"/>
              <a:t>deque</a:t>
            </a:r>
            <a:r>
              <a:rPr lang="en-US" sz="1600" dirty="0" smtClean="0"/>
              <a:t>(</a:t>
            </a:r>
            <a:r>
              <a:rPr lang="en-US" sz="1600" dirty="0" err="1" smtClean="0"/>
              <a:t>maxlen</a:t>
            </a:r>
            <a:r>
              <a:rPr lang="en-US" sz="1600" dirty="0" smtClean="0"/>
              <a:t>=512)]</a:t>
            </a:r>
          </a:p>
          <a:p>
            <a:r>
              <a:rPr lang="en-US" sz="1600" dirty="0" err="1" smtClean="0"/>
              <a:t>rpoints</a:t>
            </a:r>
            <a:r>
              <a:rPr lang="en-US" sz="1600" dirty="0" smtClean="0"/>
              <a:t> = [</a:t>
            </a:r>
            <a:r>
              <a:rPr lang="en-US" sz="1600" dirty="0" err="1" smtClean="0"/>
              <a:t>deque</a:t>
            </a:r>
            <a:r>
              <a:rPr lang="en-US" sz="1600" dirty="0" smtClean="0"/>
              <a:t>(</a:t>
            </a:r>
            <a:r>
              <a:rPr lang="en-US" sz="1600" dirty="0" err="1" smtClean="0"/>
              <a:t>maxlen</a:t>
            </a:r>
            <a:r>
              <a:rPr lang="en-US" sz="1600" dirty="0" smtClean="0"/>
              <a:t>=512)]</a:t>
            </a:r>
          </a:p>
          <a:p>
            <a:r>
              <a:rPr lang="en-US" sz="1600" dirty="0" err="1" smtClean="0"/>
              <a:t>ypoints</a:t>
            </a:r>
            <a:r>
              <a:rPr lang="en-US" sz="1600" dirty="0" smtClean="0"/>
              <a:t> = [</a:t>
            </a:r>
            <a:r>
              <a:rPr lang="en-US" sz="1600" dirty="0" err="1" smtClean="0"/>
              <a:t>deque</a:t>
            </a:r>
            <a:r>
              <a:rPr lang="en-US" sz="1600" dirty="0" smtClean="0"/>
              <a:t>(</a:t>
            </a:r>
            <a:r>
              <a:rPr lang="en-US" sz="1600" dirty="0" err="1" smtClean="0"/>
              <a:t>maxlen</a:t>
            </a:r>
            <a:r>
              <a:rPr lang="en-US" sz="1600" dirty="0" smtClean="0"/>
              <a:t>=512)]</a:t>
            </a:r>
          </a:p>
          <a:p>
            <a:endParaRPr lang="en-US" sz="1600" dirty="0"/>
          </a:p>
        </p:txBody>
      </p:sp>
      <p:sp>
        <p:nvSpPr>
          <p:cNvPr id="4" name="Text Placeholder 3"/>
          <p:cNvSpPr>
            <a:spLocks noGrp="1"/>
          </p:cNvSpPr>
          <p:nvPr>
            <p:ph type="body" sz="half" idx="2"/>
          </p:nvPr>
        </p:nvSpPr>
        <p:spPr/>
        <p:txBody>
          <a:bodyPr/>
          <a:lstStyle/>
          <a:p>
            <a:r>
              <a:rPr lang="en-US" dirty="0" smtClean="0"/>
              <a:t>Steps </a:t>
            </a:r>
            <a:r>
              <a:rPr lang="en-US" dirty="0" smtClean="0"/>
              <a:t>that I implemented :-</a:t>
            </a:r>
            <a:endParaRPr lang="en-US" dirty="0" smtClean="0"/>
          </a:p>
          <a:p>
            <a:r>
              <a:rPr lang="en-US" dirty="0" smtClean="0"/>
              <a:t>A)Importing </a:t>
            </a:r>
            <a:r>
              <a:rPr lang="en-US" dirty="0" smtClean="0"/>
              <a:t>libraries, assigning BGR values for color.</a:t>
            </a:r>
          </a:p>
          <a:p>
            <a:r>
              <a:rPr lang="en-US" dirty="0" smtClean="0"/>
              <a:t>B)Creating </a:t>
            </a:r>
            <a:r>
              <a:rPr lang="en-US" dirty="0" smtClean="0"/>
              <a:t>a window that provides various options.</a:t>
            </a:r>
          </a:p>
          <a:p>
            <a:r>
              <a:rPr lang="en-US" dirty="0" smtClean="0"/>
              <a:t>C)Capturing </a:t>
            </a:r>
            <a:r>
              <a:rPr lang="en-US" dirty="0" smtClean="0"/>
              <a:t>a video using a webcam and grabbing frames.</a:t>
            </a:r>
          </a:p>
          <a:p>
            <a:r>
              <a:rPr lang="en-US" dirty="0" smtClean="0"/>
              <a:t>While Using different </a:t>
            </a:r>
            <a:r>
              <a:rPr lang="en-US" dirty="0" err="1" smtClean="0"/>
              <a:t>morphinig</a:t>
            </a:r>
            <a:r>
              <a:rPr lang="en-US" dirty="0" smtClean="0"/>
              <a:t> techniques.</a:t>
            </a:r>
            <a:endParaRPr lang="en-US" dirty="0" smtClean="0"/>
          </a:p>
          <a:p>
            <a:r>
              <a:rPr lang="en-US" dirty="0" smtClean="0"/>
              <a:t>D)Displaying </a:t>
            </a:r>
            <a:r>
              <a:rPr lang="en-US" dirty="0" smtClean="0"/>
              <a:t>output</a:t>
            </a:r>
          </a:p>
          <a:p>
            <a:r>
              <a:rPr lang="en-US" dirty="0" err="1" smtClean="0"/>
              <a:t>bindex</a:t>
            </a:r>
            <a:r>
              <a:rPr lang="en-US" dirty="0" smtClean="0"/>
              <a:t> = 0,gindex = 0,rindex = 0,yindex = 0</a:t>
            </a:r>
          </a:p>
          <a:p>
            <a:r>
              <a:rPr lang="en-US" dirty="0" smtClean="0"/>
              <a:t>colors = [(255, 0, 0), (0, 255, 0), (0, 0, 255), (0, 255, 255)]</a:t>
            </a:r>
          </a:p>
          <a:p>
            <a:r>
              <a:rPr lang="en-US" dirty="0" err="1" smtClean="0"/>
              <a:t>colorIndex</a:t>
            </a:r>
            <a:r>
              <a:rPr lang="en-US" dirty="0" smtClean="0"/>
              <a:t> = 0</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A)VIRTUAL PAINTER</a:t>
            </a:r>
            <a:endParaRPr lang="en-US" sz="2800" dirty="0"/>
          </a:p>
        </p:txBody>
      </p:sp>
      <p:sp>
        <p:nvSpPr>
          <p:cNvPr id="3" name="Content Placeholder 2"/>
          <p:cNvSpPr>
            <a:spLocks noGrp="1"/>
          </p:cNvSpPr>
          <p:nvPr>
            <p:ph idx="1"/>
          </p:nvPr>
        </p:nvSpPr>
        <p:spPr/>
        <p:txBody>
          <a:bodyPr/>
          <a:lstStyle/>
          <a:p>
            <a:r>
              <a:rPr lang="en-US" sz="1600" dirty="0" smtClean="0"/>
              <a:t>cv2.putText(Window, "CLEAR ALL", (49, 33), cv2.FONT_HERSHEY_SIMPLEX, 0.5, (0, 0, 0), 2, cv2.LINE_AA)</a:t>
            </a:r>
          </a:p>
          <a:p>
            <a:r>
              <a:rPr lang="en-US" sz="1600" dirty="0" smtClean="0"/>
              <a:t>cv2.putText(Window, "BLUE", (185, 33), cv2.FONT_HERSHEY_SIMPLEX, 0.5, (255, 255, 255), 2, cv2.LINE_AA)</a:t>
            </a:r>
          </a:p>
          <a:p>
            <a:r>
              <a:rPr lang="en-US" sz="1600" dirty="0" smtClean="0"/>
              <a:t>cv2.putText(Window, "GREEN", (298, 33), cv2.FONT_HERSHEY_SIMPLEX, 0.5, (255, 255, 255), 2, cv2.LINE_AA)</a:t>
            </a:r>
          </a:p>
          <a:p>
            <a:r>
              <a:rPr lang="en-US" sz="1600" dirty="0" smtClean="0"/>
              <a:t>cv2.putText(Window, "RED", (420, 33), cv2.FONT_HERSHEY_SIMPLEX, 0.5, (255, 255, 255), 2, cv2.LINE_AA)</a:t>
            </a:r>
          </a:p>
          <a:p>
            <a:r>
              <a:rPr lang="en-US" sz="1600" dirty="0" smtClean="0"/>
              <a:t>cv2.putText(Window, "YELLOW", (520, 33), cv2.FONT_HERSHEY_SIMPLEX, 0.5, (150,150,150), 2, cv2.LINE_AA)</a:t>
            </a:r>
          </a:p>
          <a:p>
            <a:r>
              <a:rPr lang="en-US" sz="1600" dirty="0" smtClean="0"/>
              <a:t>cv2.namedWindow('Paint', cv2.WINDOW_AUTOSIZE)</a:t>
            </a:r>
          </a:p>
          <a:p>
            <a:r>
              <a:rPr lang="en-US" sz="1600" dirty="0" smtClean="0"/>
              <a:t>As</a:t>
            </a:r>
            <a:r>
              <a:rPr lang="en-US" sz="1600" b="1" dirty="0" smtClean="0"/>
              <a:t> </a:t>
            </a:r>
            <a:r>
              <a:rPr lang="en-US" sz="1600" dirty="0" smtClean="0"/>
              <a:t>you can see in the output we created a normal window now we need to set the webcam and place this template on the webcam video.</a:t>
            </a:r>
            <a:endParaRPr lang="en-US" sz="1600" dirty="0"/>
          </a:p>
        </p:txBody>
      </p:sp>
      <p:sp>
        <p:nvSpPr>
          <p:cNvPr id="4" name="Text Placeholder 3"/>
          <p:cNvSpPr>
            <a:spLocks noGrp="1"/>
          </p:cNvSpPr>
          <p:nvPr>
            <p:ph type="body" sz="half" idx="2"/>
          </p:nvPr>
        </p:nvSpPr>
        <p:spPr/>
        <p:txBody>
          <a:bodyPr/>
          <a:lstStyle/>
          <a:p>
            <a:r>
              <a:rPr lang="en-US" dirty="0" smtClean="0"/>
              <a:t>Step-2 – Creating a window, that provides various options.</a:t>
            </a:r>
          </a:p>
          <a:p>
            <a:r>
              <a:rPr lang="en-US" dirty="0" smtClean="0"/>
              <a:t>Using the below code snippet, we will create a window that displays the different color options to draw and also it creates the buttons using cv2.putText. </a:t>
            </a:r>
          </a:p>
          <a:p>
            <a:r>
              <a:rPr lang="en-US" dirty="0" smtClean="0"/>
              <a:t>Window = </a:t>
            </a:r>
            <a:r>
              <a:rPr lang="en-US" dirty="0" err="1" smtClean="0"/>
              <a:t>np.zeros</a:t>
            </a:r>
            <a:r>
              <a:rPr lang="en-US" dirty="0" smtClean="0"/>
              <a:t>((471,636,3)) + 255</a:t>
            </a:r>
          </a:p>
          <a:p>
            <a:r>
              <a:rPr lang="en-US" dirty="0" smtClean="0"/>
              <a:t>Window = cv2.rectangle(</a:t>
            </a:r>
            <a:r>
              <a:rPr lang="en-US" dirty="0" err="1" smtClean="0"/>
              <a:t>paintWindow</a:t>
            </a:r>
            <a:r>
              <a:rPr lang="en-US" dirty="0" smtClean="0"/>
              <a:t>, (40,1), (140,65), (0,0,0), 2)</a:t>
            </a:r>
          </a:p>
          <a:p>
            <a:r>
              <a:rPr lang="en-US" dirty="0" smtClean="0"/>
              <a:t>Window = cv2.rectangle(</a:t>
            </a:r>
            <a:r>
              <a:rPr lang="en-US" dirty="0" err="1" smtClean="0"/>
              <a:t>paintWindow</a:t>
            </a:r>
            <a:r>
              <a:rPr lang="en-US" dirty="0" smtClean="0"/>
              <a:t>, (160,1), (255,65), colors[0], -1)</a:t>
            </a:r>
          </a:p>
          <a:p>
            <a:r>
              <a:rPr lang="en-US" dirty="0" smtClean="0"/>
              <a:t>Window = cv2.rectangle(</a:t>
            </a:r>
            <a:r>
              <a:rPr lang="en-US" dirty="0" err="1" smtClean="0"/>
              <a:t>paintWindow</a:t>
            </a:r>
            <a:r>
              <a:rPr lang="en-US" dirty="0" smtClean="0"/>
              <a:t>, (275,1), (370,65), colors[1], -1)</a:t>
            </a:r>
          </a:p>
          <a:p>
            <a:r>
              <a:rPr lang="en-US" dirty="0" smtClean="0"/>
              <a:t>Window = cv2.rectangle(</a:t>
            </a:r>
            <a:r>
              <a:rPr lang="en-US" dirty="0" err="1" smtClean="0"/>
              <a:t>paintWindow</a:t>
            </a:r>
            <a:r>
              <a:rPr lang="en-US" dirty="0" smtClean="0"/>
              <a:t>, (390,1), (485,65), colors[2], -1)</a:t>
            </a:r>
          </a:p>
          <a:p>
            <a:r>
              <a:rPr lang="en-US" dirty="0" smtClean="0"/>
              <a:t>Window = cv2.rectangle(</a:t>
            </a:r>
            <a:r>
              <a:rPr lang="en-US" dirty="0" err="1" smtClean="0"/>
              <a:t>paintWindow</a:t>
            </a:r>
            <a:r>
              <a:rPr lang="en-US" dirty="0" smtClean="0"/>
              <a:t>, (505,1), (600,65), colors[3], -1)</a:t>
            </a:r>
          </a:p>
          <a:p>
            <a:endParaRPr lang="en-US" dirty="0"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A)VIRTUAL PAINTER</a:t>
            </a:r>
            <a:endParaRPr lang="en-US" sz="2400" dirty="0"/>
          </a:p>
        </p:txBody>
      </p:sp>
      <p:sp>
        <p:nvSpPr>
          <p:cNvPr id="3" name="Content Placeholder 2"/>
          <p:cNvSpPr>
            <a:spLocks noGrp="1"/>
          </p:cNvSpPr>
          <p:nvPr>
            <p:ph idx="1"/>
          </p:nvPr>
        </p:nvSpPr>
        <p:spPr/>
        <p:txBody>
          <a:bodyPr/>
          <a:lstStyle/>
          <a:p>
            <a:r>
              <a:rPr lang="en-US" sz="1800" dirty="0" smtClean="0"/>
              <a:t>Step-4 – Using different morphing techniques</a:t>
            </a:r>
          </a:p>
          <a:p>
            <a:r>
              <a:rPr lang="en-US" sz="1800" dirty="0" smtClean="0"/>
              <a:t>Using the below code snippet, we will preprocess using the input( the text drawn on-air) using morphing </a:t>
            </a:r>
            <a:r>
              <a:rPr lang="en-US" sz="1800" dirty="0" smtClean="0"/>
              <a:t>techniques erode, </a:t>
            </a:r>
            <a:r>
              <a:rPr lang="en-US" sz="1800" dirty="0" err="1" smtClean="0"/>
              <a:t>morphologyEx</a:t>
            </a:r>
            <a:r>
              <a:rPr lang="en-US" sz="1800" dirty="0" smtClean="0"/>
              <a:t>, dilate.</a:t>
            </a:r>
            <a:endParaRPr lang="en-US" sz="1800" dirty="0" smtClean="0"/>
          </a:p>
          <a:p>
            <a:r>
              <a:rPr lang="en-US" sz="1800" dirty="0" smtClean="0"/>
              <a:t>    kernel = </a:t>
            </a:r>
            <a:r>
              <a:rPr lang="en-US" sz="1800" dirty="0" err="1" smtClean="0"/>
              <a:t>np.ones</a:t>
            </a:r>
            <a:r>
              <a:rPr lang="en-US" sz="1800" dirty="0" smtClean="0"/>
              <a:t>((5, 5), np.uint8)</a:t>
            </a:r>
            <a:r>
              <a:rPr lang="en-US" sz="1800" b="1" dirty="0" smtClean="0"/>
              <a:t> </a:t>
            </a:r>
            <a:endParaRPr lang="en-US" sz="1800" dirty="0" smtClean="0"/>
          </a:p>
          <a:p>
            <a:r>
              <a:rPr lang="en-US" sz="1800" dirty="0" smtClean="0"/>
              <a:t>    Mask = cv2.inRange(</a:t>
            </a:r>
            <a:r>
              <a:rPr lang="en-US" sz="1800" dirty="0" err="1" smtClean="0"/>
              <a:t>hsv</a:t>
            </a:r>
            <a:r>
              <a:rPr lang="en-US" sz="1800" dirty="0" smtClean="0"/>
              <a:t>, </a:t>
            </a:r>
            <a:r>
              <a:rPr lang="en-US" sz="1800" dirty="0" err="1" smtClean="0"/>
              <a:t>Lower_red</a:t>
            </a:r>
            <a:r>
              <a:rPr lang="en-US" sz="1800" dirty="0" smtClean="0"/>
              <a:t>, </a:t>
            </a:r>
            <a:r>
              <a:rPr lang="en-US" sz="1800" dirty="0" err="1" smtClean="0"/>
              <a:t>Upper_red</a:t>
            </a:r>
            <a:r>
              <a:rPr lang="en-US" sz="1800" dirty="0" smtClean="0"/>
              <a:t>)</a:t>
            </a:r>
          </a:p>
          <a:p>
            <a:r>
              <a:rPr lang="en-US" sz="1800" dirty="0" smtClean="0"/>
              <a:t>    Mask = cv2.erode(Mask, kernel, iterations=2)</a:t>
            </a:r>
          </a:p>
          <a:p>
            <a:r>
              <a:rPr lang="en-US" sz="1800" dirty="0" smtClean="0"/>
              <a:t>    Mask = cv2.morphologyEx(Mask, cv2.MORPH_OPEN, kernel)</a:t>
            </a:r>
          </a:p>
          <a:p>
            <a:r>
              <a:rPr lang="en-US" sz="1800" dirty="0" smtClean="0"/>
              <a:t>    Mask = cv2.dilate(Mask, kernel, iterations=1)</a:t>
            </a:r>
          </a:p>
          <a:p>
            <a:r>
              <a:rPr lang="en-US" sz="1800" dirty="0" smtClean="0"/>
              <a:t>Using the below code snippets, we will use counters, it holds the data in an unordered collection it allows you to count the items in the </a:t>
            </a:r>
            <a:r>
              <a:rPr lang="en-US" sz="1800" dirty="0" err="1" smtClean="0"/>
              <a:t>iterable</a:t>
            </a:r>
            <a:r>
              <a:rPr lang="en-US" sz="1800" dirty="0" smtClean="0"/>
              <a:t> list.</a:t>
            </a:r>
            <a:r>
              <a:rPr lang="en-US" sz="1800" b="1" dirty="0" smtClean="0"/>
              <a:t> </a:t>
            </a:r>
            <a:endParaRPr lang="en-US" sz="1800" dirty="0" smtClean="0"/>
          </a:p>
          <a:p>
            <a:r>
              <a:rPr lang="en-US" sz="1800" dirty="0" smtClean="0"/>
              <a:t>(</a:t>
            </a:r>
            <a:r>
              <a:rPr lang="en-US" sz="1800" dirty="0" err="1" smtClean="0"/>
              <a:t>cnts</a:t>
            </a:r>
            <a:r>
              <a:rPr lang="en-US" sz="1800" dirty="0" smtClean="0"/>
              <a:t>, _) = cv2.findContours(</a:t>
            </a:r>
            <a:r>
              <a:rPr lang="en-US" sz="1800" dirty="0" err="1" smtClean="0"/>
              <a:t>blueMask.copy</a:t>
            </a:r>
            <a:r>
              <a:rPr lang="en-US" sz="1800" dirty="0" smtClean="0"/>
              <a:t>(), cv2.RETR_EXTERNAL,</a:t>
            </a:r>
          </a:p>
          <a:p>
            <a:r>
              <a:rPr lang="en-US" sz="1800" dirty="0" smtClean="0"/>
              <a:t>      cv2.CHAIN_APPROX_SIMPLE)</a:t>
            </a:r>
          </a:p>
          <a:p>
            <a:r>
              <a:rPr lang="en-US" sz="1800" dirty="0" smtClean="0"/>
              <a:t>    center = None</a:t>
            </a:r>
          </a:p>
          <a:p>
            <a:endParaRPr lang="en-US" dirty="0"/>
          </a:p>
        </p:txBody>
      </p:sp>
      <p:sp>
        <p:nvSpPr>
          <p:cNvPr id="4" name="Text Placeholder 3"/>
          <p:cNvSpPr>
            <a:spLocks noGrp="1"/>
          </p:cNvSpPr>
          <p:nvPr>
            <p:ph type="body" sz="half" idx="2"/>
          </p:nvPr>
        </p:nvSpPr>
        <p:spPr/>
        <p:txBody>
          <a:bodyPr/>
          <a:lstStyle/>
          <a:p>
            <a:r>
              <a:rPr lang="en-US" dirty="0" smtClean="0"/>
              <a:t>Step-3 – Capturing a video using a webcam and grabbing frames.</a:t>
            </a:r>
          </a:p>
          <a:p>
            <a:r>
              <a:rPr lang="en-US" dirty="0" smtClean="0"/>
              <a:t>Here we </a:t>
            </a:r>
            <a:r>
              <a:rPr lang="en-US" dirty="0" smtClean="0"/>
              <a:t>are capturing the video, </a:t>
            </a:r>
            <a:r>
              <a:rPr lang="en-US" dirty="0" smtClean="0"/>
              <a:t>using a webcam so we set </a:t>
            </a:r>
            <a:r>
              <a:rPr lang="en-US" dirty="0" err="1" smtClean="0"/>
              <a:t>videoCapture</a:t>
            </a:r>
            <a:r>
              <a:rPr lang="en-US" dirty="0" smtClean="0"/>
              <a:t> to zero.</a:t>
            </a:r>
          </a:p>
          <a:p>
            <a:r>
              <a:rPr lang="en-US" dirty="0" smtClean="0"/>
              <a:t>camera = cv2.VideoCapture(0)</a:t>
            </a:r>
          </a:p>
          <a:p>
            <a:r>
              <a:rPr lang="en-US" dirty="0" smtClean="0"/>
              <a:t>Using the below code snippet, we will run a loop to grab the frames from the webcam and to display the dynamic results.</a:t>
            </a:r>
          </a:p>
          <a:p>
            <a:r>
              <a:rPr lang="en-US" dirty="0" smtClean="0"/>
              <a:t>while True:</a:t>
            </a:r>
          </a:p>
          <a:p>
            <a:r>
              <a:rPr lang="en-US" dirty="0" smtClean="0"/>
              <a:t>    (grabbed, frame) = </a:t>
            </a:r>
            <a:r>
              <a:rPr lang="en-US" dirty="0" err="1" smtClean="0"/>
              <a:t>camera.read</a:t>
            </a:r>
            <a:r>
              <a:rPr lang="en-US" dirty="0" smtClean="0"/>
              <a:t>()</a:t>
            </a:r>
          </a:p>
          <a:p>
            <a:r>
              <a:rPr lang="en-US" dirty="0" smtClean="0"/>
              <a:t>    frame = cv2.flip(frame, 1)</a:t>
            </a:r>
          </a:p>
          <a:p>
            <a:r>
              <a:rPr lang="en-US" dirty="0" smtClean="0"/>
              <a:t>    </a:t>
            </a:r>
            <a:r>
              <a:rPr lang="en-US" dirty="0" err="1" smtClean="0"/>
              <a:t>hsv</a:t>
            </a:r>
            <a:r>
              <a:rPr lang="en-US" dirty="0" smtClean="0"/>
              <a:t> = cv2.cvtColor(frame, cv2.COLOR_BGR2HSV)</a:t>
            </a:r>
          </a:p>
          <a:p>
            <a:r>
              <a:rPr lang="en-US" dirty="0" smtClean="0"/>
              <a:t>if not grabbed:</a:t>
            </a:r>
          </a:p>
          <a:p>
            <a:r>
              <a:rPr lang="en-US" dirty="0" smtClean="0"/>
              <a:t>        Break</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 VIRTUAL PAINTER</a:t>
            </a:r>
            <a:endParaRPr lang="en-US" sz="2800" dirty="0"/>
          </a:p>
        </p:txBody>
      </p:sp>
      <p:sp>
        <p:nvSpPr>
          <p:cNvPr id="3" name="Content Placeholder 2"/>
          <p:cNvSpPr>
            <a:spLocks noGrp="1"/>
          </p:cNvSpPr>
          <p:nvPr>
            <p:ph idx="1"/>
          </p:nvPr>
        </p:nvSpPr>
        <p:spPr/>
        <p:txBody>
          <a:bodyPr/>
          <a:lstStyle/>
          <a:p>
            <a:r>
              <a:rPr lang="en-US" sz="1400" dirty="0" smtClean="0"/>
              <a:t>In the below code snippet, if counters are stored then it runs the loop. using the </a:t>
            </a:r>
            <a:r>
              <a:rPr lang="en-US" sz="1400" dirty="0" err="1" smtClean="0"/>
              <a:t>deque</a:t>
            </a:r>
            <a:r>
              <a:rPr lang="en-US" sz="1400" dirty="0" smtClean="0"/>
              <a:t> function.</a:t>
            </a:r>
          </a:p>
          <a:p>
            <a:r>
              <a:rPr lang="en-US" sz="1400" dirty="0" smtClean="0"/>
              <a:t>        if center[1] &lt;= 65:</a:t>
            </a:r>
          </a:p>
          <a:p>
            <a:r>
              <a:rPr lang="en-US" sz="1400" dirty="0" smtClean="0"/>
              <a:t>            if 40 &lt;= center[0] &lt;= 140: # Clear All</a:t>
            </a:r>
          </a:p>
          <a:p>
            <a:r>
              <a:rPr lang="en-US" sz="1400" dirty="0" smtClean="0"/>
              <a:t>                </a:t>
            </a:r>
            <a:r>
              <a:rPr lang="en-US" sz="1400" dirty="0" err="1" smtClean="0"/>
              <a:t>bpoints</a:t>
            </a:r>
            <a:r>
              <a:rPr lang="en-US" sz="1400" dirty="0" smtClean="0"/>
              <a:t> = [</a:t>
            </a:r>
            <a:r>
              <a:rPr lang="en-US" sz="1400" dirty="0" err="1" smtClean="0"/>
              <a:t>deque</a:t>
            </a:r>
            <a:r>
              <a:rPr lang="en-US" sz="1400" dirty="0" smtClean="0"/>
              <a:t>(</a:t>
            </a:r>
            <a:r>
              <a:rPr lang="en-US" sz="1400" dirty="0" err="1" smtClean="0"/>
              <a:t>maxlen</a:t>
            </a:r>
            <a:r>
              <a:rPr lang="en-US" sz="1400" dirty="0" smtClean="0"/>
              <a:t>=512)]</a:t>
            </a:r>
          </a:p>
          <a:p>
            <a:r>
              <a:rPr lang="en-US" sz="1400" dirty="0" smtClean="0"/>
              <a:t>                </a:t>
            </a:r>
            <a:r>
              <a:rPr lang="en-US" sz="1400" dirty="0" err="1" smtClean="0"/>
              <a:t>gpoints</a:t>
            </a:r>
            <a:r>
              <a:rPr lang="en-US" sz="1400" dirty="0" smtClean="0"/>
              <a:t> = [</a:t>
            </a:r>
            <a:r>
              <a:rPr lang="en-US" sz="1400" dirty="0" err="1" smtClean="0"/>
              <a:t>deque</a:t>
            </a:r>
            <a:r>
              <a:rPr lang="en-US" sz="1400" dirty="0" smtClean="0"/>
              <a:t>(</a:t>
            </a:r>
            <a:r>
              <a:rPr lang="en-US" sz="1400" dirty="0" err="1" smtClean="0"/>
              <a:t>maxlen</a:t>
            </a:r>
            <a:r>
              <a:rPr lang="en-US" sz="1400" dirty="0" smtClean="0"/>
              <a:t>=512)]</a:t>
            </a:r>
          </a:p>
          <a:p>
            <a:r>
              <a:rPr lang="en-US" sz="1400" dirty="0" smtClean="0"/>
              <a:t>                </a:t>
            </a:r>
            <a:r>
              <a:rPr lang="en-US" sz="1400" dirty="0" err="1" smtClean="0"/>
              <a:t>rpoints</a:t>
            </a:r>
            <a:r>
              <a:rPr lang="en-US" sz="1400" dirty="0" smtClean="0"/>
              <a:t> = [</a:t>
            </a:r>
            <a:r>
              <a:rPr lang="en-US" sz="1400" dirty="0" err="1" smtClean="0"/>
              <a:t>deque</a:t>
            </a:r>
            <a:r>
              <a:rPr lang="en-US" sz="1400" dirty="0" smtClean="0"/>
              <a:t>(</a:t>
            </a:r>
            <a:r>
              <a:rPr lang="en-US" sz="1400" dirty="0" err="1" smtClean="0"/>
              <a:t>maxlen</a:t>
            </a:r>
            <a:r>
              <a:rPr lang="en-US" sz="1400" dirty="0" smtClean="0"/>
              <a:t>=512)]</a:t>
            </a:r>
          </a:p>
          <a:p>
            <a:r>
              <a:rPr lang="en-US" sz="1400" dirty="0" smtClean="0"/>
              <a:t>                </a:t>
            </a:r>
            <a:r>
              <a:rPr lang="en-US" sz="1400" dirty="0" err="1" smtClean="0"/>
              <a:t>ypoints</a:t>
            </a:r>
            <a:r>
              <a:rPr lang="en-US" sz="1400" dirty="0" smtClean="0"/>
              <a:t> = [</a:t>
            </a:r>
            <a:r>
              <a:rPr lang="en-US" sz="1400" dirty="0" err="1" smtClean="0"/>
              <a:t>deque</a:t>
            </a:r>
            <a:r>
              <a:rPr lang="en-US" sz="1400" dirty="0" smtClean="0"/>
              <a:t>(</a:t>
            </a:r>
            <a:r>
              <a:rPr lang="en-US" sz="1400" dirty="0" err="1" smtClean="0"/>
              <a:t>maxlen</a:t>
            </a:r>
            <a:r>
              <a:rPr lang="en-US" sz="1400" dirty="0" smtClean="0"/>
              <a:t>=512)]</a:t>
            </a:r>
          </a:p>
          <a:p>
            <a:r>
              <a:rPr lang="en-US" sz="1400" dirty="0" smtClean="0"/>
              <a:t>                </a:t>
            </a:r>
            <a:r>
              <a:rPr lang="en-US" sz="1400" dirty="0" err="1" smtClean="0"/>
              <a:t>bindex</a:t>
            </a:r>
            <a:r>
              <a:rPr lang="en-US" sz="1400" dirty="0" smtClean="0"/>
              <a:t> = 0, </a:t>
            </a:r>
            <a:r>
              <a:rPr lang="en-US" sz="1400" dirty="0" err="1" smtClean="0"/>
              <a:t>gindex</a:t>
            </a:r>
            <a:r>
              <a:rPr lang="en-US" sz="1400" dirty="0" smtClean="0"/>
              <a:t> = 0, </a:t>
            </a:r>
            <a:r>
              <a:rPr lang="en-US" sz="1400" dirty="0" err="1" smtClean="0"/>
              <a:t>rindex</a:t>
            </a:r>
            <a:r>
              <a:rPr lang="en-US" sz="1400" dirty="0" smtClean="0"/>
              <a:t> = 0,yindex = </a:t>
            </a:r>
            <a:r>
              <a:rPr lang="en-US" sz="1400" dirty="0" smtClean="0"/>
              <a:t>0</a:t>
            </a:r>
          </a:p>
          <a:p>
            <a:endParaRPr lang="en-US" sz="1400" dirty="0" smtClean="0"/>
          </a:p>
          <a:p>
            <a:r>
              <a:rPr lang="en-US" sz="1400" dirty="0" smtClean="0"/>
              <a:t> </a:t>
            </a:r>
            <a:r>
              <a:rPr lang="en-US" sz="1400" dirty="0" err="1" smtClean="0"/>
              <a:t>paintWindow</a:t>
            </a:r>
            <a:r>
              <a:rPr lang="en-US" sz="1400" dirty="0" smtClean="0"/>
              <a:t>[67:,:,:] = 255</a:t>
            </a:r>
          </a:p>
          <a:p>
            <a:r>
              <a:rPr lang="en-US" sz="1400" dirty="0" smtClean="0"/>
              <a:t>            </a:t>
            </a:r>
            <a:r>
              <a:rPr lang="en-US" sz="1400" dirty="0" err="1" smtClean="0"/>
              <a:t>elif</a:t>
            </a:r>
            <a:r>
              <a:rPr lang="en-US" sz="1400" dirty="0" smtClean="0"/>
              <a:t> 160 &lt;= center[0] &lt;= 255:</a:t>
            </a:r>
          </a:p>
          <a:p>
            <a:r>
              <a:rPr lang="en-US" sz="1400" dirty="0" smtClean="0"/>
              <a:t>                    </a:t>
            </a:r>
            <a:r>
              <a:rPr lang="en-US" sz="1400" dirty="0" err="1" smtClean="0"/>
              <a:t>colorIndex</a:t>
            </a:r>
            <a:r>
              <a:rPr lang="en-US" sz="1400" dirty="0" smtClean="0"/>
              <a:t> = 0</a:t>
            </a:r>
          </a:p>
          <a:p>
            <a:r>
              <a:rPr lang="en-US" sz="1400" dirty="0" smtClean="0"/>
              <a:t>            </a:t>
            </a:r>
            <a:r>
              <a:rPr lang="en-US" sz="1400" dirty="0" err="1" smtClean="0"/>
              <a:t>elif</a:t>
            </a:r>
            <a:r>
              <a:rPr lang="en-US" sz="1400" dirty="0" smtClean="0"/>
              <a:t> 275 &lt;= center[0] &lt;= 370:</a:t>
            </a:r>
          </a:p>
          <a:p>
            <a:r>
              <a:rPr lang="en-US" sz="1400" dirty="0" smtClean="0"/>
              <a:t>                    </a:t>
            </a:r>
            <a:r>
              <a:rPr lang="en-US" sz="1400" dirty="0" err="1" smtClean="0"/>
              <a:t>colorIndex</a:t>
            </a:r>
            <a:r>
              <a:rPr lang="en-US" sz="1400" dirty="0" smtClean="0"/>
              <a:t> = 1</a:t>
            </a:r>
          </a:p>
          <a:p>
            <a:r>
              <a:rPr lang="en-US" sz="1400" dirty="0" smtClean="0"/>
              <a:t>            </a:t>
            </a:r>
            <a:r>
              <a:rPr lang="en-US" sz="1400" dirty="0" err="1" smtClean="0"/>
              <a:t>elif</a:t>
            </a:r>
            <a:r>
              <a:rPr lang="en-US" sz="1400" dirty="0" smtClean="0"/>
              <a:t> 390 &lt;= center[0] &lt;= 485:</a:t>
            </a:r>
          </a:p>
          <a:p>
            <a:r>
              <a:rPr lang="en-US" sz="1400" dirty="0" smtClean="0"/>
              <a:t>                    </a:t>
            </a:r>
            <a:r>
              <a:rPr lang="en-US" sz="1400" dirty="0" err="1" smtClean="0"/>
              <a:t>colorIndex</a:t>
            </a:r>
            <a:r>
              <a:rPr lang="en-US" sz="1400" dirty="0" smtClean="0"/>
              <a:t> = 2</a:t>
            </a:r>
          </a:p>
          <a:p>
            <a:r>
              <a:rPr lang="en-US" sz="1400" dirty="0" smtClean="0"/>
              <a:t>            </a:t>
            </a:r>
            <a:r>
              <a:rPr lang="en-US" sz="1400" dirty="0" err="1" smtClean="0"/>
              <a:t>elif</a:t>
            </a:r>
            <a:r>
              <a:rPr lang="en-US" sz="1400" dirty="0" smtClean="0"/>
              <a:t> 505 &lt;= center[0] &lt;= 600:</a:t>
            </a:r>
          </a:p>
          <a:p>
            <a:r>
              <a:rPr lang="en-US" sz="1400" dirty="0" smtClean="0"/>
              <a:t>                    </a:t>
            </a:r>
            <a:r>
              <a:rPr lang="en-US" sz="1400" dirty="0" err="1" smtClean="0"/>
              <a:t>colorIndex</a:t>
            </a:r>
            <a:r>
              <a:rPr lang="en-US" sz="1400" dirty="0" smtClean="0"/>
              <a:t> = 3</a:t>
            </a:r>
          </a:p>
          <a:p>
            <a:r>
              <a:rPr lang="en-US" sz="1400" dirty="0" smtClean="0"/>
              <a:t>        </a:t>
            </a:r>
          </a:p>
          <a:p>
            <a:endParaRPr lang="en-US" dirty="0"/>
          </a:p>
        </p:txBody>
      </p:sp>
      <p:sp>
        <p:nvSpPr>
          <p:cNvPr id="4" name="Text Placeholder 3"/>
          <p:cNvSpPr>
            <a:spLocks noGrp="1"/>
          </p:cNvSpPr>
          <p:nvPr>
            <p:ph type="body" sz="half" idx="2"/>
          </p:nvPr>
        </p:nvSpPr>
        <p:spPr/>
        <p:txBody>
          <a:bodyPr/>
          <a:lstStyle/>
          <a:p>
            <a:r>
              <a:rPr lang="en-US" dirty="0" smtClean="0"/>
              <a:t>Using the below code snippet, when it detects the red color and around that color, </a:t>
            </a:r>
            <a:r>
              <a:rPr lang="en-US" dirty="0" smtClean="0"/>
              <a:t>I try to </a:t>
            </a:r>
            <a:r>
              <a:rPr lang="en-US" dirty="0" smtClean="0"/>
              <a:t>create a bounding circle.</a:t>
            </a:r>
          </a:p>
          <a:p>
            <a:r>
              <a:rPr lang="en-US" dirty="0" smtClean="0"/>
              <a:t>if </a:t>
            </a:r>
            <a:r>
              <a:rPr lang="en-US" dirty="0" err="1" smtClean="0"/>
              <a:t>len</a:t>
            </a:r>
            <a:r>
              <a:rPr lang="en-US" dirty="0" smtClean="0"/>
              <a:t>(</a:t>
            </a:r>
            <a:r>
              <a:rPr lang="en-US" dirty="0" err="1" smtClean="0"/>
              <a:t>cnts</a:t>
            </a:r>
            <a:r>
              <a:rPr lang="en-US" dirty="0" smtClean="0"/>
              <a:t>) &gt; 0:</a:t>
            </a:r>
          </a:p>
          <a:p>
            <a:r>
              <a:rPr lang="en-US" dirty="0" smtClean="0"/>
              <a:t>        </a:t>
            </a:r>
            <a:r>
              <a:rPr lang="en-US" dirty="0" err="1" smtClean="0"/>
              <a:t>cnt</a:t>
            </a:r>
            <a:r>
              <a:rPr lang="en-US" dirty="0" smtClean="0"/>
              <a:t> = sorted(</a:t>
            </a:r>
            <a:r>
              <a:rPr lang="en-US" dirty="0" err="1" smtClean="0"/>
              <a:t>cnts</a:t>
            </a:r>
            <a:r>
              <a:rPr lang="en-US" dirty="0" smtClean="0"/>
              <a:t>, key = cv2.contourArea, reverse = True)[0]</a:t>
            </a:r>
          </a:p>
          <a:p>
            <a:r>
              <a:rPr lang="en-US" dirty="0" smtClean="0"/>
              <a:t>        ((x, y), radius) = cv2.minEnclosingCircle(</a:t>
            </a:r>
            <a:r>
              <a:rPr lang="en-US" dirty="0" err="1" smtClean="0"/>
              <a:t>cnt</a:t>
            </a:r>
            <a:r>
              <a:rPr lang="en-US" dirty="0" smtClean="0"/>
              <a:t>)</a:t>
            </a:r>
          </a:p>
          <a:p>
            <a:r>
              <a:rPr lang="en-US" dirty="0" smtClean="0"/>
              <a:t>        cv2.circle(frame, (</a:t>
            </a:r>
            <a:r>
              <a:rPr lang="en-US" dirty="0" err="1" smtClean="0"/>
              <a:t>int</a:t>
            </a:r>
            <a:r>
              <a:rPr lang="en-US" dirty="0" smtClean="0"/>
              <a:t>(x), </a:t>
            </a:r>
            <a:r>
              <a:rPr lang="en-US" dirty="0" err="1" smtClean="0"/>
              <a:t>int</a:t>
            </a:r>
            <a:r>
              <a:rPr lang="en-US" dirty="0" smtClean="0"/>
              <a:t>(y)), </a:t>
            </a:r>
            <a:r>
              <a:rPr lang="en-US" dirty="0" err="1" smtClean="0"/>
              <a:t>int</a:t>
            </a:r>
            <a:r>
              <a:rPr lang="en-US" dirty="0" smtClean="0"/>
              <a:t>(radius), (0, 255, 255), 2)</a:t>
            </a:r>
          </a:p>
          <a:p>
            <a:r>
              <a:rPr lang="en-US" dirty="0" smtClean="0"/>
              <a:t>        M = cv2.moments(</a:t>
            </a:r>
            <a:r>
              <a:rPr lang="en-US" dirty="0" err="1" smtClean="0"/>
              <a:t>cnt</a:t>
            </a:r>
            <a:r>
              <a:rPr lang="en-US" dirty="0" smtClean="0"/>
              <a:t>)</a:t>
            </a:r>
          </a:p>
          <a:p>
            <a:r>
              <a:rPr lang="en-US" dirty="0" smtClean="0"/>
              <a:t>        center = (</a:t>
            </a:r>
            <a:r>
              <a:rPr lang="en-US" dirty="0" err="1" smtClean="0"/>
              <a:t>int</a:t>
            </a:r>
            <a:r>
              <a:rPr lang="en-US" dirty="0" smtClean="0"/>
              <a:t>(M['m10'] / M['m00']), </a:t>
            </a:r>
            <a:r>
              <a:rPr lang="en-US" dirty="0" err="1" smtClean="0"/>
              <a:t>int</a:t>
            </a:r>
            <a:r>
              <a:rPr lang="en-US" dirty="0" smtClean="0"/>
              <a:t>(M['m01'] / M['m00'])</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A)VIRTUAL PAINTER</a:t>
            </a:r>
            <a:endParaRPr lang="en-US" sz="2400" dirty="0"/>
          </a:p>
        </p:txBody>
      </p:sp>
      <p:sp>
        <p:nvSpPr>
          <p:cNvPr id="3" name="Content Placeholder 2"/>
          <p:cNvSpPr>
            <a:spLocks noGrp="1"/>
          </p:cNvSpPr>
          <p:nvPr>
            <p:ph idx="1"/>
          </p:nvPr>
        </p:nvSpPr>
        <p:spPr/>
        <p:txBody>
          <a:bodyPr/>
          <a:lstStyle/>
          <a:p>
            <a:r>
              <a:rPr lang="en-US" sz="1400" dirty="0" smtClean="0"/>
              <a:t>Step-5 – Displaying output</a:t>
            </a:r>
          </a:p>
          <a:p>
            <a:r>
              <a:rPr lang="en-US" sz="1400" dirty="0" smtClean="0"/>
              <a:t> In the below code snippet, we are implementing the draw option by taking our designed window and applying it to the webcam video. </a:t>
            </a:r>
          </a:p>
          <a:p>
            <a:r>
              <a:rPr lang="en-US" sz="1400" dirty="0" smtClean="0"/>
              <a:t> points = [</a:t>
            </a:r>
            <a:r>
              <a:rPr lang="en-US" sz="1400" dirty="0" err="1" smtClean="0"/>
              <a:t>bpoints</a:t>
            </a:r>
            <a:r>
              <a:rPr lang="en-US" sz="1400" dirty="0" smtClean="0"/>
              <a:t>, </a:t>
            </a:r>
            <a:r>
              <a:rPr lang="en-US" sz="1400" dirty="0" err="1" smtClean="0"/>
              <a:t>gpoints</a:t>
            </a:r>
            <a:r>
              <a:rPr lang="en-US" sz="1400" dirty="0" smtClean="0"/>
              <a:t>, </a:t>
            </a:r>
            <a:r>
              <a:rPr lang="en-US" sz="1400" dirty="0" err="1" smtClean="0"/>
              <a:t>rpoints</a:t>
            </a:r>
            <a:r>
              <a:rPr lang="en-US" sz="1400" dirty="0" smtClean="0"/>
              <a:t>, </a:t>
            </a:r>
            <a:r>
              <a:rPr lang="en-US" sz="1400" dirty="0" err="1" smtClean="0"/>
              <a:t>ypoints</a:t>
            </a:r>
            <a:r>
              <a:rPr lang="en-US" sz="1400" dirty="0" smtClean="0"/>
              <a:t>]</a:t>
            </a:r>
          </a:p>
          <a:p>
            <a:r>
              <a:rPr lang="en-US" sz="1400" dirty="0" smtClean="0"/>
              <a:t>    for </a:t>
            </a:r>
            <a:r>
              <a:rPr lang="en-US" sz="1400" dirty="0" err="1" smtClean="0"/>
              <a:t>i</a:t>
            </a:r>
            <a:r>
              <a:rPr lang="en-US" sz="1400" dirty="0" smtClean="0"/>
              <a:t> in range(</a:t>
            </a:r>
            <a:r>
              <a:rPr lang="en-US" sz="1400" dirty="0" err="1" smtClean="0"/>
              <a:t>len</a:t>
            </a:r>
            <a:r>
              <a:rPr lang="en-US" sz="1400" dirty="0" smtClean="0"/>
              <a:t>(points)):</a:t>
            </a:r>
          </a:p>
          <a:p>
            <a:r>
              <a:rPr lang="en-US" sz="1400" dirty="0" smtClean="0"/>
              <a:t>        for j in range(</a:t>
            </a:r>
            <a:r>
              <a:rPr lang="en-US" sz="1400" dirty="0" err="1" smtClean="0"/>
              <a:t>len</a:t>
            </a:r>
            <a:r>
              <a:rPr lang="en-US" sz="1400" dirty="0" smtClean="0"/>
              <a:t>(points[</a:t>
            </a:r>
            <a:r>
              <a:rPr lang="en-US" sz="1400" dirty="0" err="1" smtClean="0"/>
              <a:t>i</a:t>
            </a:r>
            <a:r>
              <a:rPr lang="en-US" sz="1400" dirty="0" smtClean="0"/>
              <a:t>])):</a:t>
            </a:r>
          </a:p>
          <a:p>
            <a:r>
              <a:rPr lang="en-US" sz="1400" dirty="0" smtClean="0"/>
              <a:t>            for k in range(1, </a:t>
            </a:r>
            <a:r>
              <a:rPr lang="en-US" sz="1400" dirty="0" err="1" smtClean="0"/>
              <a:t>len</a:t>
            </a:r>
            <a:r>
              <a:rPr lang="en-US" sz="1400" dirty="0" smtClean="0"/>
              <a:t>(points[</a:t>
            </a:r>
            <a:r>
              <a:rPr lang="en-US" sz="1400" dirty="0" err="1" smtClean="0"/>
              <a:t>i</a:t>
            </a:r>
            <a:r>
              <a:rPr lang="en-US" sz="1400" dirty="0" smtClean="0"/>
              <a:t>][j])):</a:t>
            </a:r>
          </a:p>
          <a:p>
            <a:r>
              <a:rPr lang="en-US" sz="1400" dirty="0" smtClean="0"/>
              <a:t>                if points[</a:t>
            </a:r>
            <a:r>
              <a:rPr lang="en-US" sz="1400" dirty="0" err="1" smtClean="0"/>
              <a:t>i</a:t>
            </a:r>
            <a:r>
              <a:rPr lang="en-US" sz="1400" dirty="0" smtClean="0"/>
              <a:t>][j][k - 1] is None or points[</a:t>
            </a:r>
            <a:r>
              <a:rPr lang="en-US" sz="1400" dirty="0" err="1" smtClean="0"/>
              <a:t>i</a:t>
            </a:r>
            <a:r>
              <a:rPr lang="en-US" sz="1400" dirty="0" smtClean="0"/>
              <a:t>][j][k] is None:</a:t>
            </a:r>
          </a:p>
          <a:p>
            <a:r>
              <a:rPr lang="en-US" sz="1400" dirty="0" smtClean="0"/>
              <a:t>                    continue</a:t>
            </a:r>
          </a:p>
          <a:p>
            <a:r>
              <a:rPr lang="en-US" sz="1400" dirty="0" smtClean="0"/>
              <a:t>                cv2.line(frame, points[</a:t>
            </a:r>
            <a:r>
              <a:rPr lang="en-US" sz="1400" dirty="0" err="1" smtClean="0"/>
              <a:t>i</a:t>
            </a:r>
            <a:r>
              <a:rPr lang="en-US" sz="1400" dirty="0" smtClean="0"/>
              <a:t>][j][k - 1], points[</a:t>
            </a:r>
            <a:r>
              <a:rPr lang="en-US" sz="1400" dirty="0" err="1" smtClean="0"/>
              <a:t>i</a:t>
            </a:r>
            <a:r>
              <a:rPr lang="en-US" sz="1400" dirty="0" smtClean="0"/>
              <a:t>][j][k], colors[</a:t>
            </a:r>
            <a:r>
              <a:rPr lang="en-US" sz="1400" dirty="0" err="1" smtClean="0"/>
              <a:t>i</a:t>
            </a:r>
            <a:r>
              <a:rPr lang="en-US" sz="1400" dirty="0" smtClean="0"/>
              <a:t>], 2)</a:t>
            </a:r>
          </a:p>
          <a:p>
            <a:r>
              <a:rPr lang="en-US" sz="1400" dirty="0" smtClean="0"/>
              <a:t>                cv2.line(</a:t>
            </a:r>
            <a:r>
              <a:rPr lang="en-US" sz="1400" dirty="0" err="1" smtClean="0"/>
              <a:t>paintWindow</a:t>
            </a:r>
            <a:r>
              <a:rPr lang="en-US" sz="1400" dirty="0" smtClean="0"/>
              <a:t>, points[</a:t>
            </a:r>
            <a:r>
              <a:rPr lang="en-US" sz="1400" dirty="0" err="1" smtClean="0"/>
              <a:t>i</a:t>
            </a:r>
            <a:r>
              <a:rPr lang="en-US" sz="1400" dirty="0" smtClean="0"/>
              <a:t>][j][k - 1], points[</a:t>
            </a:r>
            <a:r>
              <a:rPr lang="en-US" sz="1400" dirty="0" err="1" smtClean="0"/>
              <a:t>i</a:t>
            </a:r>
            <a:r>
              <a:rPr lang="en-US" sz="1400" dirty="0" smtClean="0"/>
              <a:t>][j][k], colors[</a:t>
            </a:r>
            <a:r>
              <a:rPr lang="en-US" sz="1400" dirty="0" err="1" smtClean="0"/>
              <a:t>i</a:t>
            </a:r>
            <a:r>
              <a:rPr lang="en-US" sz="1400" dirty="0" smtClean="0"/>
              <a:t>], 2)</a:t>
            </a:r>
          </a:p>
          <a:p>
            <a:r>
              <a:rPr lang="en-US" sz="1400" dirty="0" smtClean="0"/>
              <a:t>In the below code snippet, we are displaying the output video</a:t>
            </a:r>
          </a:p>
          <a:p>
            <a:r>
              <a:rPr lang="en-US" sz="1400" dirty="0" smtClean="0"/>
              <a:t>   cv2.imshow("</a:t>
            </a:r>
            <a:r>
              <a:rPr lang="en-US" sz="1400" dirty="0" err="1" smtClean="0"/>
              <a:t>Web_cam_video</a:t>
            </a:r>
            <a:r>
              <a:rPr lang="en-US" sz="1400" dirty="0" smtClean="0"/>
              <a:t>", frame)</a:t>
            </a:r>
          </a:p>
          <a:p>
            <a:r>
              <a:rPr lang="en-US" sz="1400" dirty="0" smtClean="0"/>
              <a:t>  cv2.imshow("Paint", </a:t>
            </a:r>
            <a:r>
              <a:rPr lang="en-US" sz="1400" dirty="0" err="1" smtClean="0"/>
              <a:t>paintWindow</a:t>
            </a:r>
            <a:r>
              <a:rPr lang="en-US" sz="1400" dirty="0" smtClean="0"/>
              <a:t>) </a:t>
            </a:r>
          </a:p>
          <a:p>
            <a:endParaRPr lang="en-US" sz="1400" dirty="0"/>
          </a:p>
        </p:txBody>
      </p:sp>
      <p:sp>
        <p:nvSpPr>
          <p:cNvPr id="4" name="Text Placeholder 3"/>
          <p:cNvSpPr>
            <a:spLocks noGrp="1"/>
          </p:cNvSpPr>
          <p:nvPr>
            <p:ph type="body" sz="half" idx="2"/>
          </p:nvPr>
        </p:nvSpPr>
        <p:spPr/>
        <p:txBody>
          <a:bodyPr/>
          <a:lstStyle/>
          <a:p>
            <a:r>
              <a:rPr lang="en-US" dirty="0" smtClean="0"/>
              <a:t>else :</a:t>
            </a:r>
          </a:p>
          <a:p>
            <a:r>
              <a:rPr lang="en-US" dirty="0" smtClean="0"/>
              <a:t>            if </a:t>
            </a:r>
            <a:r>
              <a:rPr lang="en-US" dirty="0" err="1" smtClean="0"/>
              <a:t>colorIndex</a:t>
            </a:r>
            <a:r>
              <a:rPr lang="en-US" dirty="0" smtClean="0"/>
              <a:t> == 0:</a:t>
            </a:r>
          </a:p>
          <a:p>
            <a:r>
              <a:rPr lang="en-US" dirty="0" smtClean="0"/>
              <a:t>                </a:t>
            </a:r>
            <a:r>
              <a:rPr lang="en-US" dirty="0" err="1" smtClean="0"/>
              <a:t>bpoints</a:t>
            </a:r>
            <a:r>
              <a:rPr lang="en-US" dirty="0" smtClean="0"/>
              <a:t>[</a:t>
            </a:r>
            <a:r>
              <a:rPr lang="en-US" dirty="0" err="1" smtClean="0"/>
              <a:t>bindex</a:t>
            </a:r>
            <a:r>
              <a:rPr lang="en-US" dirty="0" smtClean="0"/>
              <a:t>].</a:t>
            </a:r>
            <a:r>
              <a:rPr lang="en-US" dirty="0" err="1" smtClean="0"/>
              <a:t>appendleft</a:t>
            </a:r>
            <a:r>
              <a:rPr lang="en-US" dirty="0" smtClean="0"/>
              <a:t>(center)</a:t>
            </a:r>
          </a:p>
          <a:p>
            <a:r>
              <a:rPr lang="en-US" dirty="0" smtClean="0"/>
              <a:t>            </a:t>
            </a:r>
            <a:r>
              <a:rPr lang="en-US" dirty="0" err="1" smtClean="0"/>
              <a:t>elif</a:t>
            </a:r>
            <a:r>
              <a:rPr lang="en-US" dirty="0" smtClean="0"/>
              <a:t> </a:t>
            </a:r>
            <a:r>
              <a:rPr lang="en-US" dirty="0" err="1" smtClean="0"/>
              <a:t>colorIndex</a:t>
            </a:r>
            <a:r>
              <a:rPr lang="en-US" dirty="0" smtClean="0"/>
              <a:t> == 1:</a:t>
            </a:r>
          </a:p>
          <a:p>
            <a:r>
              <a:rPr lang="en-US" dirty="0" smtClean="0"/>
              <a:t>                </a:t>
            </a:r>
            <a:r>
              <a:rPr lang="en-US" dirty="0" err="1" smtClean="0"/>
              <a:t>gpoints</a:t>
            </a:r>
            <a:r>
              <a:rPr lang="en-US" dirty="0" smtClean="0"/>
              <a:t>[</a:t>
            </a:r>
            <a:r>
              <a:rPr lang="en-US" dirty="0" err="1" smtClean="0"/>
              <a:t>gindex</a:t>
            </a:r>
            <a:r>
              <a:rPr lang="en-US" dirty="0" smtClean="0"/>
              <a:t>].</a:t>
            </a:r>
            <a:r>
              <a:rPr lang="en-US" dirty="0" err="1" smtClean="0"/>
              <a:t>appendleft</a:t>
            </a:r>
            <a:r>
              <a:rPr lang="en-US" dirty="0" smtClean="0"/>
              <a:t>(center)</a:t>
            </a:r>
          </a:p>
          <a:p>
            <a:r>
              <a:rPr lang="en-US" dirty="0" smtClean="0"/>
              <a:t>            </a:t>
            </a:r>
            <a:r>
              <a:rPr lang="en-US" dirty="0" err="1" smtClean="0"/>
              <a:t>elif</a:t>
            </a:r>
            <a:r>
              <a:rPr lang="en-US" dirty="0" smtClean="0"/>
              <a:t> </a:t>
            </a:r>
            <a:r>
              <a:rPr lang="en-US" dirty="0" err="1" smtClean="0"/>
              <a:t>colorIndex</a:t>
            </a:r>
            <a:r>
              <a:rPr lang="en-US" dirty="0" smtClean="0"/>
              <a:t> == 2:</a:t>
            </a:r>
          </a:p>
          <a:p>
            <a:r>
              <a:rPr lang="en-US" dirty="0" smtClean="0"/>
              <a:t>                </a:t>
            </a:r>
            <a:r>
              <a:rPr lang="en-US" dirty="0" err="1" smtClean="0"/>
              <a:t>rpoints</a:t>
            </a:r>
            <a:r>
              <a:rPr lang="en-US" dirty="0" smtClean="0"/>
              <a:t>[</a:t>
            </a:r>
            <a:r>
              <a:rPr lang="en-US" dirty="0" err="1" smtClean="0"/>
              <a:t>rindex</a:t>
            </a:r>
            <a:r>
              <a:rPr lang="en-US" dirty="0" smtClean="0"/>
              <a:t>].</a:t>
            </a:r>
            <a:r>
              <a:rPr lang="en-US" dirty="0" err="1" smtClean="0"/>
              <a:t>appendleft</a:t>
            </a:r>
            <a:r>
              <a:rPr lang="en-US" dirty="0" smtClean="0"/>
              <a:t>(center)</a:t>
            </a:r>
          </a:p>
          <a:p>
            <a:r>
              <a:rPr lang="en-US" dirty="0" smtClean="0"/>
              <a:t>            </a:t>
            </a:r>
            <a:r>
              <a:rPr lang="en-US" dirty="0" err="1" smtClean="0"/>
              <a:t>elif</a:t>
            </a:r>
            <a:r>
              <a:rPr lang="en-US" dirty="0" smtClean="0"/>
              <a:t> </a:t>
            </a:r>
            <a:r>
              <a:rPr lang="en-US" dirty="0" err="1" smtClean="0"/>
              <a:t>colorIndex</a:t>
            </a:r>
            <a:r>
              <a:rPr lang="en-US" dirty="0" smtClean="0"/>
              <a:t> == 3:</a:t>
            </a:r>
          </a:p>
          <a:p>
            <a:r>
              <a:rPr lang="en-US" dirty="0" smtClean="0"/>
              <a:t>                </a:t>
            </a:r>
            <a:r>
              <a:rPr lang="en-US" dirty="0" err="1" smtClean="0"/>
              <a:t>ypoints</a:t>
            </a:r>
            <a:r>
              <a:rPr lang="en-US" dirty="0" smtClean="0"/>
              <a:t>[</a:t>
            </a:r>
            <a:r>
              <a:rPr lang="en-US" dirty="0" err="1" smtClean="0"/>
              <a:t>yindex</a:t>
            </a:r>
            <a:r>
              <a:rPr lang="en-US" dirty="0" smtClean="0"/>
              <a:t>].</a:t>
            </a:r>
            <a:r>
              <a:rPr lang="en-US" dirty="0" err="1" smtClean="0"/>
              <a:t>appendleft</a:t>
            </a:r>
            <a:r>
              <a:rPr lang="en-US" dirty="0" smtClean="0"/>
              <a:t>(center)</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 VIRTUAL PAINTER</a:t>
            </a:r>
            <a:endParaRPr lang="en-US" sz="2400" dirty="0"/>
          </a:p>
        </p:txBody>
      </p:sp>
      <p:sp>
        <p:nvSpPr>
          <p:cNvPr id="3" name="Content Placeholder 2"/>
          <p:cNvSpPr>
            <a:spLocks noGrp="1"/>
          </p:cNvSpPr>
          <p:nvPr>
            <p:ph idx="1"/>
          </p:nvPr>
        </p:nvSpPr>
        <p:spPr/>
        <p:txBody>
          <a:bodyPr/>
          <a:lstStyle/>
          <a:p>
            <a:r>
              <a:rPr lang="en-US" sz="2000" b="1" dirty="0" smtClean="0"/>
              <a:t>B) Automatic </a:t>
            </a:r>
            <a:r>
              <a:rPr lang="en-US" sz="2000" b="1" dirty="0" smtClean="0"/>
              <a:t>License/Number Plate Recognition (ANPR) with Python</a:t>
            </a:r>
          </a:p>
          <a:p>
            <a:r>
              <a:rPr lang="en-US" sz="1400" dirty="0" smtClean="0"/>
              <a:t>Automatic License/Number Plate Recognition (ANPR/ALPR) is a process involving the following steps:</a:t>
            </a:r>
          </a:p>
          <a:p>
            <a:r>
              <a:rPr lang="en-US" sz="1400" b="1" dirty="0" smtClean="0"/>
              <a:t>Step #1:</a:t>
            </a:r>
            <a:r>
              <a:rPr lang="en-US" sz="1400" dirty="0" smtClean="0"/>
              <a:t> Detect and localize a license plate in an input image/frame</a:t>
            </a:r>
          </a:p>
          <a:p>
            <a:r>
              <a:rPr lang="en-US" sz="1400" b="1" dirty="0" smtClean="0"/>
              <a:t>Step #2:</a:t>
            </a:r>
            <a:r>
              <a:rPr lang="en-US" sz="1400" dirty="0" smtClean="0"/>
              <a:t> Extract the characters from the license plate</a:t>
            </a:r>
          </a:p>
          <a:p>
            <a:r>
              <a:rPr lang="en-US" sz="1400" b="1" dirty="0" smtClean="0"/>
              <a:t>Step #3:</a:t>
            </a:r>
            <a:r>
              <a:rPr lang="en-US" sz="1400" dirty="0" smtClean="0"/>
              <a:t> Apply some form of Optical Character Recognition (OCR) to recognize the extracted characters</a:t>
            </a:r>
          </a:p>
          <a:p>
            <a:endParaRPr lang="en-US" sz="1400" dirty="0" smtClean="0"/>
          </a:p>
          <a:p>
            <a:r>
              <a:rPr lang="en-US" sz="1400" b="1" dirty="0" smtClean="0"/>
              <a:t>ANPR tends to be an </a:t>
            </a:r>
            <a:r>
              <a:rPr lang="en-US" sz="1400" b="1" i="1" dirty="0" smtClean="0"/>
              <a:t>extremely</a:t>
            </a:r>
            <a:r>
              <a:rPr lang="en-US" sz="1400" b="1" dirty="0" smtClean="0"/>
              <a:t> challenging subfield of computer vision, due to the vast diversity and assortment of license plate types across states and countries.</a:t>
            </a:r>
            <a:endParaRPr lang="en-US" sz="1400" dirty="0" smtClean="0"/>
          </a:p>
          <a:p>
            <a:r>
              <a:rPr lang="en-US" sz="1400" dirty="0" smtClean="0"/>
              <a:t>License plate recognition systems are further complicated by:</a:t>
            </a:r>
          </a:p>
          <a:p>
            <a:r>
              <a:rPr lang="en-US" sz="1400" dirty="0" smtClean="0"/>
              <a:t>Dynamic lighting conditions including reflections, shadows, and blurring</a:t>
            </a:r>
          </a:p>
          <a:p>
            <a:r>
              <a:rPr lang="en-US" sz="1400" dirty="0" smtClean="0"/>
              <a:t>Fast-moving vehicles</a:t>
            </a:r>
          </a:p>
          <a:p>
            <a:r>
              <a:rPr lang="en-US" sz="1400" dirty="0" smtClean="0"/>
              <a:t>Obstructions</a:t>
            </a:r>
          </a:p>
          <a:p>
            <a:endParaRPr lang="en-US" sz="1400" dirty="0"/>
          </a:p>
        </p:txBody>
      </p:sp>
      <p:sp>
        <p:nvSpPr>
          <p:cNvPr id="4" name="Text Placeholder 3"/>
          <p:cNvSpPr>
            <a:spLocks noGrp="1"/>
          </p:cNvSpPr>
          <p:nvPr>
            <p:ph type="body" sz="half" idx="2"/>
          </p:nvPr>
        </p:nvSpPr>
        <p:spPr/>
        <p:txBody>
          <a:bodyPr/>
          <a:lstStyle/>
          <a:p>
            <a:r>
              <a:rPr lang="en-US" dirty="0" smtClean="0"/>
              <a:t>In the below code snippet, we are displaying the output video</a:t>
            </a:r>
          </a:p>
          <a:p>
            <a:r>
              <a:rPr lang="en-US" dirty="0" smtClean="0"/>
              <a:t>   cv2.imshow("</a:t>
            </a:r>
            <a:r>
              <a:rPr lang="en-US" dirty="0" err="1" smtClean="0"/>
              <a:t>Web_cam_video</a:t>
            </a:r>
            <a:r>
              <a:rPr lang="en-US" dirty="0" smtClean="0"/>
              <a:t>", frame)</a:t>
            </a:r>
          </a:p>
          <a:p>
            <a:r>
              <a:rPr lang="en-US" dirty="0" smtClean="0"/>
              <a:t>  cv2.imshow("Paint", </a:t>
            </a:r>
            <a:r>
              <a:rPr lang="en-US" dirty="0" err="1" smtClean="0"/>
              <a:t>paintWindow</a:t>
            </a:r>
            <a:r>
              <a:rPr lang="en-US" dirty="0" smtClean="0"/>
              <a:t>) </a:t>
            </a:r>
          </a:p>
          <a:p>
            <a:r>
              <a:rPr lang="en-US" sz="2400" dirty="0" smtClean="0"/>
              <a:t>Conclusion</a:t>
            </a:r>
          </a:p>
          <a:p>
            <a:r>
              <a:rPr lang="en-US" dirty="0" smtClean="0"/>
              <a:t>In the above implementation, we demonstrated how to create a virtual paint application using </a:t>
            </a:r>
            <a:r>
              <a:rPr lang="en-US" dirty="0" err="1" smtClean="0"/>
              <a:t>OpenCV</a:t>
            </a:r>
            <a:r>
              <a:rPr lang="en-US" dirty="0" smtClean="0"/>
              <a:t> </a:t>
            </a:r>
            <a:r>
              <a:rPr lang="en-US" dirty="0" smtClean="0"/>
              <a:t>tool</a:t>
            </a:r>
            <a:r>
              <a:rPr lang="en-US" dirty="0" smtClean="0"/>
              <a:t>.</a:t>
            </a:r>
          </a:p>
          <a:p>
            <a:r>
              <a:rPr lang="en-US" dirty="0" smtClean="0"/>
              <a:t>We had </a:t>
            </a:r>
            <a:r>
              <a:rPr lang="en-US" dirty="0" smtClean="0"/>
              <a:t>given lower and upper ranges of red color.</a:t>
            </a:r>
            <a:r>
              <a:rPr lang="en-US" dirty="0" smtClean="0"/>
              <a:t> so we can use red color as a pencil to draw virtually and it reflects on your system screen</a:t>
            </a:r>
            <a:r>
              <a:rPr lang="en-US" dirty="0" smtClean="0"/>
              <a:t>.</a:t>
            </a:r>
          </a:p>
          <a:p>
            <a:r>
              <a:rPr lang="en-US" dirty="0" smtClean="0"/>
              <a:t>Although my drawings are bad,  it’s fun to implement.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a:t>
            </a:r>
            <a:r>
              <a:rPr lang="en-US" dirty="0" smtClean="0"/>
              <a:t>Plate Recognition (ANPR) with Python</a:t>
            </a:r>
            <a:br>
              <a:rPr lang="en-US" dirty="0" smtClean="0"/>
            </a:br>
            <a:endParaRPr lang="en-US" dirty="0"/>
          </a:p>
        </p:txBody>
      </p:sp>
      <p:sp>
        <p:nvSpPr>
          <p:cNvPr id="3" name="Content Placeholder 2"/>
          <p:cNvSpPr>
            <a:spLocks noGrp="1"/>
          </p:cNvSpPr>
          <p:nvPr>
            <p:ph idx="1"/>
          </p:nvPr>
        </p:nvSpPr>
        <p:spPr/>
        <p:txBody>
          <a:bodyPr/>
          <a:lstStyle/>
          <a:p>
            <a:r>
              <a:rPr lang="en-US" sz="1600" dirty="0" smtClean="0"/>
              <a:t>I agree that it would be nice if we had a trained object detection model, but today I want </a:t>
            </a:r>
            <a:r>
              <a:rPr lang="en-US" sz="1600" i="1" dirty="0" smtClean="0"/>
              <a:t>you</a:t>
            </a:r>
            <a:r>
              <a:rPr lang="en-US" sz="1600" dirty="0" smtClean="0"/>
              <a:t> to rise to the occasion</a:t>
            </a:r>
            <a:r>
              <a:rPr lang="en-US" sz="1600" dirty="0" smtClean="0"/>
              <a:t>.</a:t>
            </a:r>
          </a:p>
          <a:p>
            <a:r>
              <a:rPr lang="en-US" sz="1600" dirty="0" smtClean="0"/>
              <a:t>Before long, I</a:t>
            </a:r>
            <a:r>
              <a:rPr lang="en-US" sz="1600" dirty="0" smtClean="0"/>
              <a:t>’ll </a:t>
            </a:r>
            <a:r>
              <a:rPr lang="en-US" sz="1600" dirty="0" smtClean="0"/>
              <a:t>be able to ditch the training wheels and consider working for a toll technology company, red-light camera integrator, speed ticketing system, or parking garage ticketing firm in which we need 99.97% accuracy</a:t>
            </a:r>
            <a:r>
              <a:rPr lang="en-US" sz="1600" dirty="0" smtClean="0"/>
              <a:t>.</a:t>
            </a:r>
          </a:p>
          <a:p>
            <a:r>
              <a:rPr lang="en-US" sz="1600" dirty="0" smtClean="0"/>
              <a:t>Given these limitations, I</a:t>
            </a:r>
            <a:r>
              <a:rPr lang="en-US" sz="1600" dirty="0" smtClean="0"/>
              <a:t>’ll </a:t>
            </a:r>
            <a:r>
              <a:rPr lang="en-US" sz="1600" dirty="0" smtClean="0"/>
              <a:t>be building a </a:t>
            </a:r>
            <a:r>
              <a:rPr lang="en-US" sz="1600" i="1" dirty="0" smtClean="0"/>
              <a:t>basic</a:t>
            </a:r>
            <a:r>
              <a:rPr lang="en-US" sz="1600" dirty="0" smtClean="0"/>
              <a:t> ANPR system </a:t>
            </a:r>
            <a:r>
              <a:rPr lang="en-US" sz="1600" dirty="0" smtClean="0"/>
              <a:t>that anyone can </a:t>
            </a:r>
            <a:r>
              <a:rPr lang="en-US" sz="1600" dirty="0" smtClean="0"/>
              <a:t>use as a </a:t>
            </a:r>
            <a:r>
              <a:rPr lang="en-US" sz="1600" i="1" dirty="0" smtClean="0"/>
              <a:t>starting point</a:t>
            </a:r>
            <a:endParaRPr lang="en-US" sz="1600" dirty="0"/>
          </a:p>
        </p:txBody>
      </p:sp>
      <p:sp>
        <p:nvSpPr>
          <p:cNvPr id="4" name="Text Placeholder 3"/>
          <p:cNvSpPr>
            <a:spLocks noGrp="1"/>
          </p:cNvSpPr>
          <p:nvPr>
            <p:ph type="body" sz="half" idx="2"/>
          </p:nvPr>
        </p:nvSpPr>
        <p:spPr/>
        <p:txBody>
          <a:bodyPr/>
          <a:lstStyle/>
          <a:p>
            <a:r>
              <a:rPr lang="en-US" dirty="0" smtClean="0"/>
              <a:t>Additionally, large and robust ANPR datasets for training/testing are difficult to obtain due to:</a:t>
            </a:r>
          </a:p>
          <a:p>
            <a:r>
              <a:rPr lang="en-US" dirty="0" smtClean="0"/>
              <a:t>These datasets containing sensitive, personal information, including time and location of a vehicle and its driver</a:t>
            </a:r>
          </a:p>
          <a:p>
            <a:r>
              <a:rPr lang="en-US" dirty="0" smtClean="0"/>
              <a:t>ANPR companies and government entities closely guarding these datasets as proprietary information</a:t>
            </a:r>
          </a:p>
          <a:p>
            <a:endParaRPr lang="en-US" dirty="0" smtClean="0"/>
          </a:p>
          <a:p>
            <a:r>
              <a:rPr lang="en-US" dirty="0" smtClean="0"/>
              <a:t>Therefore, the first part of an ANPR project is usually to collect data and amass enough example plates under various conditions</a:t>
            </a:r>
            <a:r>
              <a:rPr lang="en-US" dirty="0" smtClean="0"/>
              <a:t>.</a:t>
            </a:r>
          </a:p>
          <a:p>
            <a:r>
              <a:rPr lang="en-US" dirty="0" smtClean="0"/>
              <a:t>So let’s assume I</a:t>
            </a:r>
            <a:r>
              <a:rPr lang="en-US" dirty="0" smtClean="0"/>
              <a:t> </a:t>
            </a:r>
            <a:r>
              <a:rPr lang="en-US" dirty="0" smtClean="0"/>
              <a:t>don’t have a license plate dataset (quality datasets are hard to come by). That rules out deep learning object detection, which means </a:t>
            </a:r>
            <a:r>
              <a:rPr lang="en-US" dirty="0" smtClean="0"/>
              <a:t>I am </a:t>
            </a:r>
            <a:r>
              <a:rPr lang="en-US" dirty="0" smtClean="0"/>
              <a:t>going to have to exercise our traditional computer vision knowledge.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600" dirty="0" smtClean="0"/>
              <a:t># import the necessary packages</a:t>
            </a:r>
          </a:p>
          <a:p>
            <a:r>
              <a:rPr lang="en-US" sz="1600" dirty="0" smtClean="0"/>
              <a:t>from </a:t>
            </a:r>
            <a:r>
              <a:rPr lang="en-US" sz="1600" dirty="0" err="1" smtClean="0"/>
              <a:t>skimage.segmentation</a:t>
            </a:r>
            <a:r>
              <a:rPr lang="en-US" sz="1600" dirty="0" smtClean="0"/>
              <a:t> import </a:t>
            </a:r>
            <a:r>
              <a:rPr lang="en-US" sz="1600" dirty="0" err="1" smtClean="0"/>
              <a:t>clear_border</a:t>
            </a:r>
            <a:endParaRPr lang="en-US" sz="1600" dirty="0" smtClean="0"/>
          </a:p>
          <a:p>
            <a:r>
              <a:rPr lang="en-US" sz="1600" dirty="0" smtClean="0"/>
              <a:t>import </a:t>
            </a:r>
            <a:r>
              <a:rPr lang="en-US" sz="1600" dirty="0" err="1" smtClean="0"/>
              <a:t>pytesseract</a:t>
            </a:r>
            <a:endParaRPr lang="en-US" sz="1600" dirty="0" smtClean="0"/>
          </a:p>
          <a:p>
            <a:r>
              <a:rPr lang="en-US" sz="1600" dirty="0" smtClean="0"/>
              <a:t>import </a:t>
            </a:r>
            <a:r>
              <a:rPr lang="en-US" sz="1600" dirty="0" err="1" smtClean="0"/>
              <a:t>numpy</a:t>
            </a:r>
            <a:r>
              <a:rPr lang="en-US" sz="1600" dirty="0" smtClean="0"/>
              <a:t> as </a:t>
            </a:r>
            <a:r>
              <a:rPr lang="en-US" sz="1600" dirty="0" err="1" smtClean="0"/>
              <a:t>np</a:t>
            </a:r>
            <a:endParaRPr lang="en-US" sz="1600" dirty="0" smtClean="0"/>
          </a:p>
          <a:p>
            <a:r>
              <a:rPr lang="en-US" sz="1600" dirty="0" smtClean="0"/>
              <a:t>import </a:t>
            </a:r>
            <a:r>
              <a:rPr lang="en-US" sz="1600" dirty="0" err="1" smtClean="0"/>
              <a:t>imutils</a:t>
            </a:r>
            <a:endParaRPr lang="en-US" sz="1600" dirty="0" smtClean="0"/>
          </a:p>
          <a:p>
            <a:r>
              <a:rPr lang="en-US" sz="1600" dirty="0" smtClean="0"/>
              <a:t>import cv2</a:t>
            </a:r>
          </a:p>
          <a:p>
            <a:r>
              <a:rPr lang="en-US" sz="1600" dirty="0" smtClean="0"/>
              <a:t>class </a:t>
            </a:r>
            <a:r>
              <a:rPr lang="en-US" sz="1600" dirty="0" err="1" smtClean="0"/>
              <a:t>PyImageSearchANPR</a:t>
            </a:r>
            <a:r>
              <a:rPr lang="en-US" sz="1600" dirty="0" smtClean="0"/>
              <a:t>:</a:t>
            </a:r>
          </a:p>
          <a:p>
            <a:r>
              <a:rPr lang="en-US" sz="1600" dirty="0" smtClean="0"/>
              <a:t>def __init__(self, </a:t>
            </a:r>
            <a:r>
              <a:rPr lang="en-US" sz="1600" dirty="0" err="1" smtClean="0"/>
              <a:t>minAR</a:t>
            </a:r>
            <a:r>
              <a:rPr lang="en-US" sz="1600" dirty="0" smtClean="0"/>
              <a:t>=4, </a:t>
            </a:r>
            <a:r>
              <a:rPr lang="en-US" sz="1600" dirty="0" err="1" smtClean="0"/>
              <a:t>maxAR</a:t>
            </a:r>
            <a:r>
              <a:rPr lang="en-US" sz="1600" dirty="0" smtClean="0"/>
              <a:t>=5, debug=False):</a:t>
            </a:r>
          </a:p>
          <a:p>
            <a:r>
              <a:rPr lang="en-US" sz="1600" dirty="0" smtClean="0"/>
              <a:t># store the minimum and maximum rectangular aspect ratio</a:t>
            </a:r>
          </a:p>
          <a:p>
            <a:r>
              <a:rPr lang="en-US" sz="1600" dirty="0" smtClean="0"/>
              <a:t># values along with whether or not we are in debug mode</a:t>
            </a:r>
          </a:p>
          <a:p>
            <a:r>
              <a:rPr lang="en-US" sz="1600" dirty="0" err="1" smtClean="0"/>
              <a:t>self.minAR</a:t>
            </a:r>
            <a:r>
              <a:rPr lang="en-US" sz="1600" dirty="0" smtClean="0"/>
              <a:t> = </a:t>
            </a:r>
            <a:r>
              <a:rPr lang="en-US" sz="1600" dirty="0" err="1" smtClean="0"/>
              <a:t>minAR</a:t>
            </a:r>
            <a:endParaRPr lang="en-US" sz="1600" dirty="0" smtClean="0"/>
          </a:p>
          <a:p>
            <a:r>
              <a:rPr lang="en-US" sz="1600" dirty="0" err="1" smtClean="0"/>
              <a:t>self.maxAR</a:t>
            </a:r>
            <a:r>
              <a:rPr lang="en-US" sz="1600" dirty="0" smtClean="0"/>
              <a:t> = </a:t>
            </a:r>
            <a:r>
              <a:rPr lang="en-US" sz="1600" dirty="0" err="1" smtClean="0"/>
              <a:t>maxAR</a:t>
            </a:r>
            <a:endParaRPr lang="en-US" sz="1600" dirty="0" smtClean="0"/>
          </a:p>
          <a:p>
            <a:r>
              <a:rPr lang="en-US" sz="1600" dirty="0" err="1" smtClean="0"/>
              <a:t>self.debug</a:t>
            </a:r>
            <a:r>
              <a:rPr lang="en-US" sz="1600" dirty="0" smtClean="0"/>
              <a:t> = debug</a:t>
            </a:r>
          </a:p>
          <a:p>
            <a:endParaRPr lang="en-US" sz="1600" dirty="0"/>
          </a:p>
        </p:txBody>
      </p:sp>
      <p:sp>
        <p:nvSpPr>
          <p:cNvPr id="4" name="Text Placeholder 3"/>
          <p:cNvSpPr>
            <a:spLocks noGrp="1"/>
          </p:cNvSpPr>
          <p:nvPr>
            <p:ph type="body" sz="half" idx="2"/>
          </p:nvPr>
        </p:nvSpPr>
        <p:spPr/>
        <p:txBody>
          <a:bodyPr/>
          <a:lstStyle/>
          <a:p>
            <a:r>
              <a:rPr lang="en-US" dirty="0" smtClean="0"/>
              <a:t>We’re ready to start implementing our Automatic License Plate Recognition script</a:t>
            </a:r>
            <a:r>
              <a:rPr lang="en-US" dirty="0" smtClean="0"/>
              <a:t>.</a:t>
            </a:r>
          </a:p>
          <a:p>
            <a:r>
              <a:rPr lang="en-US" dirty="0" smtClean="0"/>
              <a:t> </a:t>
            </a:r>
            <a:r>
              <a:rPr lang="en-US" dirty="0" smtClean="0"/>
              <a:t>I</a:t>
            </a:r>
            <a:r>
              <a:rPr lang="en-US" dirty="0" smtClean="0"/>
              <a:t>’ll </a:t>
            </a:r>
            <a:r>
              <a:rPr lang="en-US" dirty="0" smtClean="0"/>
              <a:t>keep </a:t>
            </a:r>
            <a:r>
              <a:rPr lang="en-US" dirty="0" smtClean="0"/>
              <a:t>the </a:t>
            </a:r>
            <a:r>
              <a:rPr lang="en-US" dirty="0" smtClean="0"/>
              <a:t>code neat and organized using a Python class appropriately named </a:t>
            </a:r>
          </a:p>
          <a:p>
            <a:r>
              <a:rPr lang="en-US" dirty="0" err="1" smtClean="0"/>
              <a:t>PyImageSearchANPR</a:t>
            </a:r>
            <a:r>
              <a:rPr lang="en-US" dirty="0" smtClean="0"/>
              <a:t> -</a:t>
            </a:r>
            <a:endParaRPr lang="en-US" dirty="0" smtClean="0"/>
          </a:p>
          <a:p>
            <a:r>
              <a:rPr lang="en-US" dirty="0" smtClean="0"/>
              <a:t>. This class provides a reusable means for license plate localization and character OCR operations.</a:t>
            </a:r>
          </a:p>
          <a:p>
            <a:r>
              <a:rPr lang="en-US" dirty="0" smtClean="0"/>
              <a:t>Open </a:t>
            </a:r>
          </a:p>
          <a:p>
            <a:r>
              <a:rPr lang="en-US" dirty="0" smtClean="0"/>
              <a:t>anpr.py</a:t>
            </a:r>
          </a:p>
          <a:p>
            <a:r>
              <a:rPr lang="en-US" dirty="0" smtClean="0"/>
              <a:t> and let’s get to work reviewing the script:</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b="1" dirty="0" smtClean="0"/>
              <a:t>Locating potential license plate candidates</a:t>
            </a:r>
          </a:p>
          <a:p>
            <a:r>
              <a:rPr lang="en-US" sz="1400" dirty="0" smtClean="0"/>
              <a:t>Our first ANPR method helps us to find the license plate candidate contours in an image:</a:t>
            </a:r>
          </a:p>
          <a:p>
            <a:endParaRPr lang="en-US" sz="1400" b="1" dirty="0" smtClean="0"/>
          </a:p>
          <a:p>
            <a:r>
              <a:rPr lang="en-US" sz="1400" dirty="0" smtClean="0"/>
              <a:t>def </a:t>
            </a:r>
            <a:r>
              <a:rPr lang="en-US" sz="1400" dirty="0" err="1" smtClean="0"/>
              <a:t>locate_license_plate_candidates</a:t>
            </a:r>
            <a:r>
              <a:rPr lang="en-US" sz="1400" dirty="0" smtClean="0"/>
              <a:t>(self, gray, keep=5):</a:t>
            </a:r>
          </a:p>
          <a:p>
            <a:r>
              <a:rPr lang="en-US" sz="1400" dirty="0" smtClean="0"/>
              <a:t># perform a </a:t>
            </a:r>
            <a:r>
              <a:rPr lang="en-US" sz="1400" dirty="0" err="1" smtClean="0"/>
              <a:t>blackhat</a:t>
            </a:r>
            <a:r>
              <a:rPr lang="en-US" sz="1400" dirty="0" smtClean="0"/>
              <a:t> morphological operation that will allow</a:t>
            </a:r>
          </a:p>
          <a:p>
            <a:r>
              <a:rPr lang="en-US" sz="1400" dirty="0" smtClean="0"/>
              <a:t># us to reveal dark regions (i.e., text) on light backgrounds</a:t>
            </a:r>
          </a:p>
          <a:p>
            <a:r>
              <a:rPr lang="en-US" sz="1400" dirty="0" smtClean="0"/>
              <a:t># (i.e., the license plate itself)</a:t>
            </a:r>
          </a:p>
          <a:p>
            <a:r>
              <a:rPr lang="en-US" sz="1400" dirty="0" err="1" smtClean="0"/>
              <a:t>rectKern</a:t>
            </a:r>
            <a:r>
              <a:rPr lang="en-US" sz="1400" dirty="0" smtClean="0"/>
              <a:t> = cv2.getStructuringElement(cv2.MORPH_RECT, (13, 5))</a:t>
            </a:r>
          </a:p>
          <a:p>
            <a:r>
              <a:rPr lang="en-US" sz="1400" dirty="0" err="1" smtClean="0"/>
              <a:t>blackhat</a:t>
            </a:r>
            <a:r>
              <a:rPr lang="en-US" sz="1400" dirty="0" smtClean="0"/>
              <a:t> = cv2.morphologyEx(gray, cv2.MORPH_BLACKHAT, </a:t>
            </a:r>
            <a:r>
              <a:rPr lang="en-US" sz="1400" dirty="0" err="1" smtClean="0"/>
              <a:t>rectKern</a:t>
            </a:r>
            <a:r>
              <a:rPr lang="en-US" sz="1400" dirty="0" smtClean="0"/>
              <a:t>)</a:t>
            </a:r>
          </a:p>
          <a:p>
            <a:r>
              <a:rPr lang="en-US" sz="1400" dirty="0" err="1" smtClean="0"/>
              <a:t>self.debug_imshow</a:t>
            </a:r>
            <a:r>
              <a:rPr lang="en-US" sz="1400" dirty="0" smtClean="0"/>
              <a:t>("</a:t>
            </a:r>
            <a:r>
              <a:rPr lang="en-US" sz="1400" dirty="0" err="1" smtClean="0"/>
              <a:t>Blackhat</a:t>
            </a:r>
            <a:r>
              <a:rPr lang="en-US" sz="1400" dirty="0" smtClean="0"/>
              <a:t>", </a:t>
            </a:r>
            <a:r>
              <a:rPr lang="en-US" sz="1400" dirty="0" err="1" smtClean="0"/>
              <a:t>blackhat</a:t>
            </a:r>
            <a:r>
              <a:rPr lang="en-US" sz="1400" dirty="0" smtClean="0"/>
              <a:t>)</a:t>
            </a:r>
          </a:p>
          <a:p>
            <a:endParaRPr lang="en-US" sz="1400" b="1" dirty="0" smtClean="0"/>
          </a:p>
          <a:p>
            <a:r>
              <a:rPr lang="en-US" sz="1400" dirty="0" smtClean="0"/>
              <a:t>Our </a:t>
            </a:r>
          </a:p>
          <a:p>
            <a:r>
              <a:rPr lang="en-US" sz="1400" dirty="0" err="1" smtClean="0"/>
              <a:t>locate_license_plate_candidates</a:t>
            </a:r>
            <a:endParaRPr lang="en-US" sz="1400" dirty="0" smtClean="0"/>
          </a:p>
          <a:p>
            <a:r>
              <a:rPr lang="en-US" sz="1400" dirty="0" smtClean="0"/>
              <a:t> expects two parameters:</a:t>
            </a:r>
          </a:p>
          <a:p>
            <a:r>
              <a:rPr lang="en-US" sz="1400" dirty="0" smtClean="0"/>
              <a:t>gray</a:t>
            </a:r>
          </a:p>
          <a:p>
            <a:r>
              <a:rPr lang="en-US" sz="1400" dirty="0" smtClean="0"/>
              <a:t>: This function assumes that the driver script will provide a grayscale image containing a potential license plate.</a:t>
            </a:r>
          </a:p>
          <a:p>
            <a:r>
              <a:rPr lang="en-US" sz="1400" dirty="0" smtClean="0"/>
              <a:t>keep</a:t>
            </a:r>
          </a:p>
          <a:p>
            <a:r>
              <a:rPr lang="en-US" sz="1400" dirty="0" smtClean="0"/>
              <a:t>: We’ll only return </a:t>
            </a:r>
            <a:r>
              <a:rPr lang="en-US" sz="1400" i="1" dirty="0" smtClean="0"/>
              <a:t>up to this many</a:t>
            </a:r>
            <a:r>
              <a:rPr lang="en-US" sz="1400" dirty="0" smtClean="0"/>
              <a:t> sorted license plate candidate contours.</a:t>
            </a:r>
          </a:p>
          <a:p>
            <a:endParaRPr lang="en-US" sz="1400" b="1" dirty="0"/>
          </a:p>
        </p:txBody>
      </p:sp>
      <p:sp>
        <p:nvSpPr>
          <p:cNvPr id="4" name="Text Placeholder 3"/>
          <p:cNvSpPr>
            <a:spLocks noGrp="1"/>
          </p:cNvSpPr>
          <p:nvPr>
            <p:ph type="body" sz="half" idx="2"/>
          </p:nvPr>
        </p:nvSpPr>
        <p:spPr/>
        <p:txBody>
          <a:bodyPr/>
          <a:lstStyle/>
          <a:p>
            <a:r>
              <a:rPr lang="en-US" b="1" dirty="0" smtClean="0"/>
              <a:t>Debugging our computer vision </a:t>
            </a:r>
            <a:r>
              <a:rPr lang="en-US" b="1" dirty="0" smtClean="0"/>
              <a:t>pipeline – </a:t>
            </a:r>
          </a:p>
          <a:p>
            <a:endParaRPr lang="en-US" b="1" dirty="0" smtClean="0"/>
          </a:p>
          <a:p>
            <a:r>
              <a:rPr lang="en-US" dirty="0" smtClean="0"/>
              <a:t>def </a:t>
            </a:r>
            <a:r>
              <a:rPr lang="en-US" dirty="0" err="1" smtClean="0"/>
              <a:t>debug_imshow</a:t>
            </a:r>
            <a:r>
              <a:rPr lang="en-US" dirty="0" smtClean="0"/>
              <a:t>(self, title, image, </a:t>
            </a:r>
            <a:r>
              <a:rPr lang="en-US" dirty="0" err="1" smtClean="0"/>
              <a:t>waitKey</a:t>
            </a:r>
            <a:r>
              <a:rPr lang="en-US" dirty="0" smtClean="0"/>
              <a:t>=False):</a:t>
            </a:r>
          </a:p>
          <a:p>
            <a:r>
              <a:rPr lang="en-US" dirty="0" smtClean="0"/>
              <a:t># check to see if we are in debug mode, and if so, show the</a:t>
            </a:r>
          </a:p>
          <a:p>
            <a:r>
              <a:rPr lang="en-US" dirty="0" smtClean="0"/>
              <a:t># image with the supplied title</a:t>
            </a:r>
          </a:p>
          <a:p>
            <a:r>
              <a:rPr lang="en-US" dirty="0" smtClean="0"/>
              <a:t>if </a:t>
            </a:r>
            <a:r>
              <a:rPr lang="en-US" dirty="0" err="1" smtClean="0"/>
              <a:t>self.debug</a:t>
            </a:r>
            <a:r>
              <a:rPr lang="en-US" dirty="0" smtClean="0"/>
              <a:t>:</a:t>
            </a:r>
          </a:p>
          <a:p>
            <a:r>
              <a:rPr lang="en-US" dirty="0" smtClean="0"/>
              <a:t>cv2.imshow(title, image)</a:t>
            </a:r>
          </a:p>
          <a:p>
            <a:r>
              <a:rPr lang="en-US" dirty="0" smtClean="0"/>
              <a:t># check to see if we should wait for a </a:t>
            </a:r>
            <a:r>
              <a:rPr lang="en-US" dirty="0" err="1" smtClean="0"/>
              <a:t>keypress</a:t>
            </a:r>
            <a:endParaRPr lang="en-US" dirty="0" smtClean="0"/>
          </a:p>
          <a:p>
            <a:r>
              <a:rPr lang="en-US" dirty="0" smtClean="0"/>
              <a:t>if </a:t>
            </a:r>
            <a:r>
              <a:rPr lang="en-US" dirty="0" err="1" smtClean="0"/>
              <a:t>waitKey</a:t>
            </a:r>
            <a:r>
              <a:rPr lang="en-US" dirty="0" smtClean="0"/>
              <a:t>:</a:t>
            </a:r>
          </a:p>
          <a:p>
            <a:r>
              <a:rPr lang="en-US" dirty="0" smtClean="0"/>
              <a:t>cv2.waitKey(0)</a:t>
            </a:r>
          </a:p>
          <a:p>
            <a:endParaRPr lang="en-US" b="1"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600" dirty="0" smtClean="0"/>
              <a:t>The </a:t>
            </a:r>
            <a:r>
              <a:rPr lang="en-US" sz="1600" dirty="0" err="1" smtClean="0"/>
              <a:t>Scharr</a:t>
            </a:r>
            <a:r>
              <a:rPr lang="en-US" sz="1600" dirty="0" smtClean="0"/>
              <a:t> gradient will detect edges in the image and emphasize the boundaries of the characters in the license plate</a:t>
            </a:r>
            <a:r>
              <a:rPr lang="en-US" sz="1600" dirty="0" smtClean="0"/>
              <a:t>:</a:t>
            </a:r>
          </a:p>
          <a:p>
            <a:r>
              <a:rPr lang="en-US" sz="1600" dirty="0" smtClean="0"/>
              <a:t>1)compute </a:t>
            </a:r>
            <a:r>
              <a:rPr lang="en-US" sz="1600" dirty="0" smtClean="0"/>
              <a:t>the </a:t>
            </a:r>
            <a:r>
              <a:rPr lang="en-US" sz="1600" dirty="0" err="1" smtClean="0"/>
              <a:t>Scharr</a:t>
            </a:r>
            <a:r>
              <a:rPr lang="en-US" sz="1600" dirty="0" smtClean="0"/>
              <a:t> gradient representation of the </a:t>
            </a:r>
            <a:r>
              <a:rPr lang="en-US" sz="1600" dirty="0" err="1" smtClean="0"/>
              <a:t>blackhat</a:t>
            </a:r>
            <a:endParaRPr lang="en-US" sz="1600" dirty="0" smtClean="0"/>
          </a:p>
          <a:p>
            <a:r>
              <a:rPr lang="en-US" sz="1600" dirty="0" smtClean="0"/>
              <a:t>2)image </a:t>
            </a:r>
            <a:r>
              <a:rPr lang="en-US" sz="1600" dirty="0" smtClean="0"/>
              <a:t>in the x-direction and then scale the result back to</a:t>
            </a:r>
          </a:p>
          <a:p>
            <a:r>
              <a:rPr lang="en-US" sz="1600" dirty="0" smtClean="0"/>
              <a:t>3) </a:t>
            </a:r>
            <a:r>
              <a:rPr lang="en-US" sz="1600" dirty="0" smtClean="0"/>
              <a:t>the range [0, 255]</a:t>
            </a:r>
          </a:p>
          <a:p>
            <a:r>
              <a:rPr lang="en-US" sz="1600" dirty="0" err="1" smtClean="0"/>
              <a:t>gradX</a:t>
            </a:r>
            <a:r>
              <a:rPr lang="en-US" sz="1600" dirty="0" smtClean="0"/>
              <a:t> = cv2.Sobel(</a:t>
            </a:r>
            <a:r>
              <a:rPr lang="en-US" sz="1600" dirty="0" err="1" smtClean="0"/>
              <a:t>blackhat</a:t>
            </a:r>
            <a:r>
              <a:rPr lang="en-US" sz="1600" dirty="0" smtClean="0"/>
              <a:t>, </a:t>
            </a:r>
            <a:r>
              <a:rPr lang="en-US" sz="1600" dirty="0" err="1" smtClean="0"/>
              <a:t>ddepth</a:t>
            </a:r>
            <a:r>
              <a:rPr lang="en-US" sz="1600" dirty="0" smtClean="0"/>
              <a:t>=cv2.CV_32F,</a:t>
            </a:r>
          </a:p>
          <a:p>
            <a:r>
              <a:rPr lang="en-US" sz="1600" dirty="0" err="1" smtClean="0"/>
              <a:t>dx</a:t>
            </a:r>
            <a:r>
              <a:rPr lang="en-US" sz="1600" dirty="0" smtClean="0"/>
              <a:t>=1, </a:t>
            </a:r>
            <a:r>
              <a:rPr lang="en-US" sz="1600" dirty="0" err="1" smtClean="0"/>
              <a:t>dy</a:t>
            </a:r>
            <a:r>
              <a:rPr lang="en-US" sz="1600" dirty="0" smtClean="0"/>
              <a:t>=0, </a:t>
            </a:r>
            <a:r>
              <a:rPr lang="en-US" sz="1600" dirty="0" err="1" smtClean="0"/>
              <a:t>ksize</a:t>
            </a:r>
            <a:r>
              <a:rPr lang="en-US" sz="1600" dirty="0" smtClean="0"/>
              <a:t>=-1)</a:t>
            </a:r>
          </a:p>
          <a:p>
            <a:r>
              <a:rPr lang="en-US" sz="1600" dirty="0" err="1" smtClean="0"/>
              <a:t>gradX</a:t>
            </a:r>
            <a:r>
              <a:rPr lang="en-US" sz="1600" dirty="0" smtClean="0"/>
              <a:t> = </a:t>
            </a:r>
            <a:r>
              <a:rPr lang="en-US" sz="1600" dirty="0" err="1" smtClean="0"/>
              <a:t>np.absolute</a:t>
            </a:r>
            <a:r>
              <a:rPr lang="en-US" sz="1600" dirty="0" smtClean="0"/>
              <a:t>(</a:t>
            </a:r>
            <a:r>
              <a:rPr lang="en-US" sz="1600" dirty="0" err="1" smtClean="0"/>
              <a:t>gradX</a:t>
            </a:r>
            <a:r>
              <a:rPr lang="en-US" sz="1600" dirty="0" smtClean="0"/>
              <a:t>)</a:t>
            </a:r>
          </a:p>
          <a:p>
            <a:r>
              <a:rPr lang="en-US" sz="1600" dirty="0" smtClean="0"/>
              <a:t>(</a:t>
            </a:r>
            <a:r>
              <a:rPr lang="en-US" sz="1600" dirty="0" err="1" smtClean="0"/>
              <a:t>minVal</a:t>
            </a:r>
            <a:r>
              <a:rPr lang="en-US" sz="1600" dirty="0" smtClean="0"/>
              <a:t>, </a:t>
            </a:r>
            <a:r>
              <a:rPr lang="en-US" sz="1600" dirty="0" err="1" smtClean="0"/>
              <a:t>maxVal</a:t>
            </a:r>
            <a:r>
              <a:rPr lang="en-US" sz="1600" dirty="0" smtClean="0"/>
              <a:t>) = (np.min(</a:t>
            </a:r>
            <a:r>
              <a:rPr lang="en-US" sz="1600" dirty="0" err="1" smtClean="0"/>
              <a:t>gradX</a:t>
            </a:r>
            <a:r>
              <a:rPr lang="en-US" sz="1600" dirty="0" smtClean="0"/>
              <a:t>), np.max(</a:t>
            </a:r>
            <a:r>
              <a:rPr lang="en-US" sz="1600" dirty="0" err="1" smtClean="0"/>
              <a:t>gradX</a:t>
            </a:r>
            <a:r>
              <a:rPr lang="en-US" sz="1600" dirty="0" smtClean="0"/>
              <a:t>))</a:t>
            </a:r>
          </a:p>
          <a:p>
            <a:r>
              <a:rPr lang="en-US" sz="1600" dirty="0" err="1" smtClean="0"/>
              <a:t>gradX</a:t>
            </a:r>
            <a:r>
              <a:rPr lang="en-US" sz="1600" dirty="0" smtClean="0"/>
              <a:t> = 255 * ((</a:t>
            </a:r>
            <a:r>
              <a:rPr lang="en-US" sz="1600" dirty="0" err="1" smtClean="0"/>
              <a:t>gradX</a:t>
            </a:r>
            <a:r>
              <a:rPr lang="en-US" sz="1600" dirty="0" smtClean="0"/>
              <a:t> - </a:t>
            </a:r>
            <a:r>
              <a:rPr lang="en-US" sz="1600" dirty="0" err="1" smtClean="0"/>
              <a:t>minVal</a:t>
            </a:r>
            <a:r>
              <a:rPr lang="en-US" sz="1600" dirty="0" smtClean="0"/>
              <a:t>) / (</a:t>
            </a:r>
            <a:r>
              <a:rPr lang="en-US" sz="1600" dirty="0" err="1" smtClean="0"/>
              <a:t>maxVal</a:t>
            </a:r>
            <a:r>
              <a:rPr lang="en-US" sz="1600" dirty="0" smtClean="0"/>
              <a:t> - </a:t>
            </a:r>
            <a:r>
              <a:rPr lang="en-US" sz="1600" dirty="0" err="1" smtClean="0"/>
              <a:t>minVal</a:t>
            </a:r>
            <a:r>
              <a:rPr lang="en-US" sz="1600" dirty="0" smtClean="0"/>
              <a:t>))</a:t>
            </a:r>
          </a:p>
          <a:p>
            <a:r>
              <a:rPr lang="en-US" sz="1600" dirty="0" err="1" smtClean="0"/>
              <a:t>gradX</a:t>
            </a:r>
            <a:r>
              <a:rPr lang="en-US" sz="1600" dirty="0" smtClean="0"/>
              <a:t> = </a:t>
            </a:r>
            <a:r>
              <a:rPr lang="en-US" sz="1600" dirty="0" err="1" smtClean="0"/>
              <a:t>gradX.astype</a:t>
            </a:r>
            <a:r>
              <a:rPr lang="en-US" sz="1600" dirty="0" smtClean="0"/>
              <a:t>("uint8")</a:t>
            </a:r>
          </a:p>
          <a:p>
            <a:r>
              <a:rPr lang="en-US" sz="1600" dirty="0" err="1" smtClean="0"/>
              <a:t>self.debug_imshow</a:t>
            </a:r>
            <a:r>
              <a:rPr lang="en-US" sz="1600" dirty="0" smtClean="0"/>
              <a:t>("</a:t>
            </a:r>
            <a:r>
              <a:rPr lang="en-US" sz="1600" dirty="0" err="1" smtClean="0"/>
              <a:t>Scharr</a:t>
            </a:r>
            <a:r>
              <a:rPr lang="en-US" sz="1600" dirty="0" smtClean="0"/>
              <a:t>", </a:t>
            </a:r>
            <a:r>
              <a:rPr lang="en-US" sz="1600" dirty="0" err="1" smtClean="0"/>
              <a:t>gradX</a:t>
            </a:r>
            <a:r>
              <a:rPr lang="en-US" sz="1600" dirty="0" smtClean="0"/>
              <a:t>)</a:t>
            </a:r>
          </a:p>
          <a:p>
            <a:endParaRPr lang="en-US" sz="1600" dirty="0"/>
          </a:p>
        </p:txBody>
      </p:sp>
      <p:sp>
        <p:nvSpPr>
          <p:cNvPr id="4" name="Text Placeholder 3"/>
          <p:cNvSpPr>
            <a:spLocks noGrp="1"/>
          </p:cNvSpPr>
          <p:nvPr>
            <p:ph type="body" sz="half" idx="2"/>
          </p:nvPr>
        </p:nvSpPr>
        <p:spPr/>
        <p:txBody>
          <a:bodyPr/>
          <a:lstStyle/>
          <a:p>
            <a:r>
              <a:rPr lang="en-US" dirty="0" smtClean="0"/>
              <a:t>As you can see from above, the license plate characters are clearly visible!</a:t>
            </a:r>
          </a:p>
          <a:p>
            <a:r>
              <a:rPr lang="en-US" dirty="0" smtClean="0"/>
              <a:t>In our next step, we’ll find regions in the image that are light and </a:t>
            </a:r>
            <a:r>
              <a:rPr lang="en-US" i="1" dirty="0" smtClean="0"/>
              <a:t>may contain </a:t>
            </a:r>
            <a:r>
              <a:rPr lang="en-US" dirty="0" smtClean="0"/>
              <a:t>license plate characters:</a:t>
            </a:r>
          </a:p>
          <a:p>
            <a:endParaRPr lang="en-US" dirty="0" smtClean="0"/>
          </a:p>
          <a:p>
            <a:r>
              <a:rPr lang="en-US" dirty="0" smtClean="0"/>
              <a:t>1) </a:t>
            </a:r>
            <a:r>
              <a:rPr lang="en-US" dirty="0" smtClean="0"/>
              <a:t>next, find regions in the image that are light</a:t>
            </a:r>
          </a:p>
          <a:p>
            <a:r>
              <a:rPr lang="en-US" dirty="0" err="1" smtClean="0"/>
              <a:t>squareKern</a:t>
            </a:r>
            <a:r>
              <a:rPr lang="en-US" dirty="0" smtClean="0"/>
              <a:t> = cv2.getStructuringElement(cv2.MORPH_RECT, (3, 3))</a:t>
            </a:r>
          </a:p>
          <a:p>
            <a:r>
              <a:rPr lang="en-US" dirty="0" smtClean="0"/>
              <a:t>light = cv2.morphologyEx(gray, cv2.MORPH_CLOSE, </a:t>
            </a:r>
            <a:r>
              <a:rPr lang="en-US" dirty="0" err="1" smtClean="0"/>
              <a:t>squareKern</a:t>
            </a:r>
            <a:r>
              <a:rPr lang="en-US" dirty="0" smtClean="0"/>
              <a:t>)</a:t>
            </a:r>
          </a:p>
          <a:p>
            <a:r>
              <a:rPr lang="en-US" dirty="0" smtClean="0"/>
              <a:t>light = cv2.threshold(light, 0, 255,</a:t>
            </a:r>
          </a:p>
          <a:p>
            <a:r>
              <a:rPr lang="en-US" dirty="0" smtClean="0"/>
              <a:t>cv2.THRESH_BINARY | cv2.THRESH_OTSU)[1]</a:t>
            </a:r>
          </a:p>
          <a:p>
            <a:r>
              <a:rPr lang="en-US" dirty="0" err="1" smtClean="0"/>
              <a:t>self.debug_imshow</a:t>
            </a:r>
            <a:r>
              <a:rPr lang="en-US" dirty="0" smtClean="0"/>
              <a:t>("Light Regions", light)</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smtClean="0"/>
              <a:t>these results look cluttered. The license plate region is somewhat defined, but there are many other large white regions as well. Let’s see if we can eliminate some of the noise</a:t>
            </a:r>
            <a:r>
              <a:rPr lang="en-US" sz="1400" dirty="0" smtClean="0"/>
              <a:t>:</a:t>
            </a:r>
          </a:p>
          <a:p>
            <a:r>
              <a:rPr lang="en-US" sz="1400" dirty="0" smtClean="0"/>
              <a:t># perform a series of erosions and dilations to clean up the</a:t>
            </a:r>
          </a:p>
          <a:p>
            <a:r>
              <a:rPr lang="en-US" sz="1400" dirty="0" smtClean="0"/>
              <a:t># </a:t>
            </a:r>
            <a:r>
              <a:rPr lang="en-US" sz="1400" dirty="0" err="1" smtClean="0"/>
              <a:t>thresholded</a:t>
            </a:r>
            <a:r>
              <a:rPr lang="en-US" sz="1400" dirty="0" smtClean="0"/>
              <a:t> image</a:t>
            </a:r>
          </a:p>
          <a:p>
            <a:r>
              <a:rPr lang="en-US" sz="1400" dirty="0" smtClean="0"/>
              <a:t>thresh = cv2.erode(thresh, None, iterations=2)</a:t>
            </a:r>
          </a:p>
          <a:p>
            <a:r>
              <a:rPr lang="en-US" sz="1400" dirty="0" smtClean="0"/>
              <a:t>thresh = cv2.dilate(thresh, None, iterations=2)</a:t>
            </a:r>
          </a:p>
          <a:p>
            <a:r>
              <a:rPr lang="en-US" sz="1400" dirty="0" err="1" smtClean="0"/>
              <a:t>self.debug_imshow</a:t>
            </a:r>
            <a:r>
              <a:rPr lang="en-US" sz="1400" dirty="0" smtClean="0"/>
              <a:t>("Grad Erode/Dilate", thresh)</a:t>
            </a:r>
          </a:p>
          <a:p>
            <a:r>
              <a:rPr lang="en-US" sz="1400" dirty="0" smtClean="0"/>
              <a:t># take the bitwise AND between the threshold result and the</a:t>
            </a:r>
          </a:p>
          <a:p>
            <a:r>
              <a:rPr lang="en-US" sz="1400" dirty="0" smtClean="0"/>
              <a:t># light regions of the image</a:t>
            </a:r>
          </a:p>
          <a:p>
            <a:r>
              <a:rPr lang="en-US" sz="1400" dirty="0" smtClean="0"/>
              <a:t>thresh = cv2.bitwise_and(thresh, thresh, mask=light)</a:t>
            </a:r>
          </a:p>
          <a:p>
            <a:r>
              <a:rPr lang="en-US" sz="1400" dirty="0" smtClean="0"/>
              <a:t>thresh = cv2.dilate(thresh, None, iterations=2)</a:t>
            </a:r>
          </a:p>
          <a:p>
            <a:r>
              <a:rPr lang="en-US" sz="1400" dirty="0" smtClean="0"/>
              <a:t>thresh = cv2.erode(thresh, None, iterations=1)</a:t>
            </a:r>
          </a:p>
          <a:p>
            <a:r>
              <a:rPr lang="en-US" sz="1400" dirty="0" err="1" smtClean="0"/>
              <a:t>self.debug_imshow</a:t>
            </a:r>
            <a:r>
              <a:rPr lang="en-US" sz="1400" dirty="0" smtClean="0"/>
              <a:t>("Final", thresh, </a:t>
            </a:r>
            <a:r>
              <a:rPr lang="en-US" sz="1400" dirty="0" err="1" smtClean="0"/>
              <a:t>waitKey</a:t>
            </a:r>
            <a:r>
              <a:rPr lang="en-US" sz="1400" dirty="0" smtClean="0"/>
              <a:t>=True)</a:t>
            </a:r>
          </a:p>
          <a:p>
            <a:endParaRPr lang="en-US" sz="1400" dirty="0"/>
          </a:p>
        </p:txBody>
      </p:sp>
      <p:sp>
        <p:nvSpPr>
          <p:cNvPr id="4" name="Text Placeholder 3"/>
          <p:cNvSpPr>
            <a:spLocks noGrp="1"/>
          </p:cNvSpPr>
          <p:nvPr>
            <p:ph type="body" sz="half" idx="2"/>
          </p:nvPr>
        </p:nvSpPr>
        <p:spPr/>
        <p:txBody>
          <a:bodyPr/>
          <a:lstStyle/>
          <a:p>
            <a:r>
              <a:rPr lang="en-US" dirty="0" smtClean="0"/>
              <a:t>We can now smooth to group the regions that may contain boundaries to license plate characters</a:t>
            </a:r>
            <a:r>
              <a:rPr lang="en-US" dirty="0" smtClean="0"/>
              <a:t>:</a:t>
            </a:r>
          </a:p>
          <a:p>
            <a:r>
              <a:rPr lang="en-US" dirty="0" smtClean="0"/>
              <a:t># blur the gradient representation, applying a closing</a:t>
            </a:r>
          </a:p>
          <a:p>
            <a:r>
              <a:rPr lang="en-US" dirty="0" smtClean="0"/>
              <a:t># operation, and threshold the image using Otsu's method</a:t>
            </a:r>
          </a:p>
          <a:p>
            <a:r>
              <a:rPr lang="en-US" dirty="0" err="1" smtClean="0"/>
              <a:t>gradX</a:t>
            </a:r>
            <a:r>
              <a:rPr lang="en-US" dirty="0" smtClean="0"/>
              <a:t> = cv2.GaussianBlur(</a:t>
            </a:r>
            <a:r>
              <a:rPr lang="en-US" dirty="0" err="1" smtClean="0"/>
              <a:t>gradX</a:t>
            </a:r>
            <a:r>
              <a:rPr lang="en-US" dirty="0" smtClean="0"/>
              <a:t>, (5, 5), 0)</a:t>
            </a:r>
          </a:p>
          <a:p>
            <a:r>
              <a:rPr lang="en-US" dirty="0" err="1" smtClean="0"/>
              <a:t>gradX</a:t>
            </a:r>
            <a:r>
              <a:rPr lang="en-US" dirty="0" smtClean="0"/>
              <a:t> = cv2.morphologyEx(</a:t>
            </a:r>
            <a:r>
              <a:rPr lang="en-US" dirty="0" err="1" smtClean="0"/>
              <a:t>gradX</a:t>
            </a:r>
            <a:r>
              <a:rPr lang="en-US" dirty="0" smtClean="0"/>
              <a:t>, cv2.MORPH_CLOSE, </a:t>
            </a:r>
            <a:r>
              <a:rPr lang="en-US" dirty="0" err="1" smtClean="0"/>
              <a:t>rectKern</a:t>
            </a:r>
            <a:r>
              <a:rPr lang="en-US" dirty="0" smtClean="0"/>
              <a:t>)</a:t>
            </a:r>
          </a:p>
          <a:p>
            <a:r>
              <a:rPr lang="en-US" dirty="0" smtClean="0"/>
              <a:t>thresh = cv2.threshold(</a:t>
            </a:r>
            <a:r>
              <a:rPr lang="en-US" dirty="0" err="1" smtClean="0"/>
              <a:t>gradX</a:t>
            </a:r>
            <a:r>
              <a:rPr lang="en-US" dirty="0" smtClean="0"/>
              <a:t>, 0, 255,</a:t>
            </a:r>
          </a:p>
          <a:p>
            <a:r>
              <a:rPr lang="en-US" dirty="0" smtClean="0"/>
              <a:t>cv2.THRESH_BINARY | cv2.THRESH_OTSU)[1]</a:t>
            </a:r>
          </a:p>
          <a:p>
            <a:r>
              <a:rPr lang="en-US" dirty="0" err="1" smtClean="0"/>
              <a:t>self.debug_imshow</a:t>
            </a:r>
            <a:r>
              <a:rPr lang="en-US" dirty="0" smtClean="0"/>
              <a:t>("Grad Thresh", thresh)</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600" dirty="0" smtClean="0"/>
              <a:t>In this next method, our goal is to find the most likely contour containing a license plate from our set of candidates. Let’s see how it works</a:t>
            </a:r>
            <a:r>
              <a:rPr lang="en-US" sz="1600" dirty="0" smtClean="0"/>
              <a:t>:</a:t>
            </a:r>
          </a:p>
          <a:p>
            <a:r>
              <a:rPr lang="en-US" sz="1600" dirty="0" smtClean="0"/>
              <a:t>def </a:t>
            </a:r>
            <a:r>
              <a:rPr lang="en-US" sz="1600" dirty="0" err="1" smtClean="0"/>
              <a:t>locate_license_plate</a:t>
            </a:r>
            <a:r>
              <a:rPr lang="en-US" sz="1600" dirty="0" smtClean="0"/>
              <a:t>(self, gray, candidates,</a:t>
            </a:r>
          </a:p>
          <a:p>
            <a:r>
              <a:rPr lang="en-US" sz="1600" dirty="0" err="1" smtClean="0"/>
              <a:t>clearBorder</a:t>
            </a:r>
            <a:r>
              <a:rPr lang="en-US" sz="1600" dirty="0" smtClean="0"/>
              <a:t>=False):</a:t>
            </a:r>
          </a:p>
          <a:p>
            <a:r>
              <a:rPr lang="en-US" sz="1600" dirty="0" smtClean="0"/>
              <a:t># initialize the license plate contour and ROI</a:t>
            </a:r>
          </a:p>
          <a:p>
            <a:r>
              <a:rPr lang="en-US" sz="1600" dirty="0" err="1" smtClean="0"/>
              <a:t>lpCnt</a:t>
            </a:r>
            <a:r>
              <a:rPr lang="en-US" sz="1600" dirty="0" smtClean="0"/>
              <a:t> = None</a:t>
            </a:r>
          </a:p>
          <a:p>
            <a:r>
              <a:rPr lang="en-US" sz="1600" dirty="0" err="1" smtClean="0"/>
              <a:t>roi</a:t>
            </a:r>
            <a:r>
              <a:rPr lang="en-US" sz="1600" dirty="0" smtClean="0"/>
              <a:t> = None</a:t>
            </a:r>
          </a:p>
          <a:p>
            <a:r>
              <a:rPr lang="en-US" sz="1600" dirty="0" smtClean="0"/>
              <a:t># loop over the license plate candidate contours</a:t>
            </a:r>
          </a:p>
          <a:p>
            <a:r>
              <a:rPr lang="en-US" sz="1600" dirty="0" smtClean="0"/>
              <a:t>for c in candidates:</a:t>
            </a:r>
          </a:p>
          <a:p>
            <a:r>
              <a:rPr lang="en-US" sz="1600" dirty="0" smtClean="0"/>
              <a:t># compute the bounding box of the contour and then use</a:t>
            </a:r>
          </a:p>
          <a:p>
            <a:r>
              <a:rPr lang="en-US" sz="1600" dirty="0" smtClean="0"/>
              <a:t># the bounding box to derive the aspect ratio</a:t>
            </a:r>
          </a:p>
          <a:p>
            <a:r>
              <a:rPr lang="en-US" sz="1600" dirty="0" smtClean="0"/>
              <a:t>(x, y, w, h) = cv2.boundingRect(c)</a:t>
            </a:r>
          </a:p>
          <a:p>
            <a:r>
              <a:rPr lang="en-US" sz="1600" dirty="0" err="1" smtClean="0"/>
              <a:t>ar</a:t>
            </a:r>
            <a:r>
              <a:rPr lang="en-US" sz="1600" dirty="0" smtClean="0"/>
              <a:t> = w / float(h)</a:t>
            </a:r>
          </a:p>
          <a:p>
            <a:endParaRPr lang="en-US" sz="1600" dirty="0"/>
          </a:p>
        </p:txBody>
      </p:sp>
      <p:sp>
        <p:nvSpPr>
          <p:cNvPr id="4" name="Text Placeholder 3"/>
          <p:cNvSpPr>
            <a:spLocks noGrp="1"/>
          </p:cNvSpPr>
          <p:nvPr>
            <p:ph type="body" sz="half" idx="2"/>
          </p:nvPr>
        </p:nvSpPr>
        <p:spPr/>
        <p:txBody>
          <a:bodyPr/>
          <a:lstStyle/>
          <a:p>
            <a:r>
              <a:rPr lang="en-US" dirty="0" smtClean="0"/>
              <a:t>I’d say it is the second or third largest contour in the image, and I also notice the plate contour is not touching the edge of the image.</a:t>
            </a:r>
          </a:p>
          <a:p>
            <a:r>
              <a:rPr lang="en-US" dirty="0" smtClean="0"/>
              <a:t>Speaking of contours, let’s find and sort them:</a:t>
            </a:r>
          </a:p>
          <a:p>
            <a:r>
              <a:rPr lang="en-US" dirty="0" smtClean="0"/>
              <a:t># find contours in the </a:t>
            </a:r>
            <a:r>
              <a:rPr lang="en-US" dirty="0" err="1" smtClean="0"/>
              <a:t>thresholded</a:t>
            </a:r>
            <a:r>
              <a:rPr lang="en-US" dirty="0" smtClean="0"/>
              <a:t> image and sort them by</a:t>
            </a:r>
          </a:p>
          <a:p>
            <a:r>
              <a:rPr lang="en-US" dirty="0" smtClean="0"/>
              <a:t># their size in descending order, keeping only the largest</a:t>
            </a:r>
          </a:p>
          <a:p>
            <a:r>
              <a:rPr lang="en-US" dirty="0" smtClean="0"/>
              <a:t># ones</a:t>
            </a:r>
          </a:p>
          <a:p>
            <a:r>
              <a:rPr lang="en-US" dirty="0" err="1" smtClean="0"/>
              <a:t>cnts</a:t>
            </a:r>
            <a:r>
              <a:rPr lang="en-US" dirty="0" smtClean="0"/>
              <a:t> = cv2.findContours(</a:t>
            </a:r>
            <a:r>
              <a:rPr lang="en-US" dirty="0" err="1" smtClean="0"/>
              <a:t>thresh.copy</a:t>
            </a:r>
            <a:r>
              <a:rPr lang="en-US" dirty="0" smtClean="0"/>
              <a:t>(), cv2.RETR_EXTERNAL,</a:t>
            </a:r>
          </a:p>
          <a:p>
            <a:r>
              <a:rPr lang="en-US" dirty="0" smtClean="0"/>
              <a:t>cv2.CHAIN_APPROX_SIMPLE)</a:t>
            </a:r>
          </a:p>
          <a:p>
            <a:r>
              <a:rPr lang="en-US" dirty="0" err="1" smtClean="0"/>
              <a:t>cnts</a:t>
            </a:r>
            <a:r>
              <a:rPr lang="en-US" dirty="0" smtClean="0"/>
              <a:t> = </a:t>
            </a:r>
            <a:r>
              <a:rPr lang="en-US" dirty="0" err="1" smtClean="0"/>
              <a:t>imutils.grab_contours</a:t>
            </a:r>
            <a:r>
              <a:rPr lang="en-US" dirty="0" smtClean="0"/>
              <a:t>(</a:t>
            </a:r>
            <a:r>
              <a:rPr lang="en-US" dirty="0" err="1" smtClean="0"/>
              <a:t>cnts</a:t>
            </a:r>
            <a:r>
              <a:rPr lang="en-US" dirty="0" smtClean="0"/>
              <a:t>)</a:t>
            </a:r>
          </a:p>
          <a:p>
            <a:r>
              <a:rPr lang="en-US" dirty="0" err="1" smtClean="0"/>
              <a:t>cnts</a:t>
            </a:r>
            <a:r>
              <a:rPr lang="en-US" dirty="0" smtClean="0"/>
              <a:t> = sorted(</a:t>
            </a:r>
            <a:r>
              <a:rPr lang="en-US" dirty="0" err="1" smtClean="0"/>
              <a:t>cnts</a:t>
            </a:r>
            <a:r>
              <a:rPr lang="en-US" dirty="0" smtClean="0"/>
              <a:t>, key=cv2.contourArea, reverse=True)[:keep]</a:t>
            </a:r>
          </a:p>
          <a:p>
            <a:r>
              <a:rPr lang="en-US" dirty="0" smtClean="0"/>
              <a:t># return the list of contours</a:t>
            </a:r>
          </a:p>
          <a:p>
            <a:r>
              <a:rPr lang="en-US" dirty="0" smtClean="0"/>
              <a:t>return </a:t>
            </a:r>
            <a:r>
              <a:rPr lang="en-US" dirty="0" err="1" smtClean="0"/>
              <a:t>cnts</a:t>
            </a:r>
            <a:endParaRPr lang="en-US" dirty="0" smtClean="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smtClean="0"/>
              <a:t># check to see if the aspect ratio is rectangular</a:t>
            </a:r>
          </a:p>
          <a:p>
            <a:r>
              <a:rPr lang="en-US" sz="1400" dirty="0" smtClean="0"/>
              <a:t>if </a:t>
            </a:r>
            <a:r>
              <a:rPr lang="en-US" sz="1400" dirty="0" err="1" smtClean="0"/>
              <a:t>ar</a:t>
            </a:r>
            <a:r>
              <a:rPr lang="en-US" sz="1400" dirty="0" smtClean="0"/>
              <a:t> &gt;= </a:t>
            </a:r>
            <a:r>
              <a:rPr lang="en-US" sz="1400" dirty="0" err="1" smtClean="0"/>
              <a:t>self.minAR</a:t>
            </a:r>
            <a:r>
              <a:rPr lang="en-US" sz="1400" dirty="0" smtClean="0"/>
              <a:t> and </a:t>
            </a:r>
            <a:r>
              <a:rPr lang="en-US" sz="1400" dirty="0" err="1" smtClean="0"/>
              <a:t>ar</a:t>
            </a:r>
            <a:r>
              <a:rPr lang="en-US" sz="1400" dirty="0" smtClean="0"/>
              <a:t> &lt;= </a:t>
            </a:r>
            <a:r>
              <a:rPr lang="en-US" sz="1400" dirty="0" err="1" smtClean="0"/>
              <a:t>self.maxAR</a:t>
            </a:r>
            <a:r>
              <a:rPr lang="en-US" sz="1400" dirty="0" smtClean="0"/>
              <a:t>:</a:t>
            </a:r>
          </a:p>
          <a:p>
            <a:r>
              <a:rPr lang="en-US" sz="1400" dirty="0" smtClean="0"/>
              <a:t># store the license plate contour and extract the</a:t>
            </a:r>
          </a:p>
          <a:p>
            <a:r>
              <a:rPr lang="en-US" sz="1400" dirty="0" smtClean="0"/>
              <a:t># license plate from the grayscale image and then</a:t>
            </a:r>
          </a:p>
          <a:p>
            <a:r>
              <a:rPr lang="en-US" sz="1400" dirty="0" smtClean="0"/>
              <a:t># threshold it</a:t>
            </a:r>
          </a:p>
          <a:p>
            <a:r>
              <a:rPr lang="en-US" sz="1400" dirty="0" err="1" smtClean="0"/>
              <a:t>lpCnt</a:t>
            </a:r>
            <a:r>
              <a:rPr lang="en-US" sz="1400" dirty="0" smtClean="0"/>
              <a:t> = c</a:t>
            </a:r>
          </a:p>
          <a:p>
            <a:r>
              <a:rPr lang="en-US" sz="1400" dirty="0" err="1" smtClean="0"/>
              <a:t>licensePlate</a:t>
            </a:r>
            <a:r>
              <a:rPr lang="en-US" sz="1400" dirty="0" smtClean="0"/>
              <a:t> = gray[y:y + h, x:x + w]</a:t>
            </a:r>
          </a:p>
          <a:p>
            <a:r>
              <a:rPr lang="en-US" sz="1400" dirty="0" err="1" smtClean="0"/>
              <a:t>roi</a:t>
            </a:r>
            <a:r>
              <a:rPr lang="en-US" sz="1400" dirty="0" smtClean="0"/>
              <a:t> = cv2.threshold(</a:t>
            </a:r>
            <a:r>
              <a:rPr lang="en-US" sz="1400" dirty="0" err="1" smtClean="0"/>
              <a:t>licensePlate</a:t>
            </a:r>
            <a:r>
              <a:rPr lang="en-US" sz="1400" dirty="0" smtClean="0"/>
              <a:t>, 0, 255,</a:t>
            </a:r>
          </a:p>
          <a:p>
            <a:r>
              <a:rPr lang="en-US" sz="1400" dirty="0" smtClean="0"/>
              <a:t>cv2.THRESH_BINARY_INV | cv2.THRESH_OTSU)[1]</a:t>
            </a:r>
          </a:p>
          <a:p>
            <a:r>
              <a:rPr lang="en-US" sz="1600" dirty="0" smtClean="0"/>
              <a:t>Let’s wrap up the </a:t>
            </a:r>
            <a:r>
              <a:rPr lang="en-US" sz="1600" dirty="0" err="1" smtClean="0"/>
              <a:t>locate_license_plate</a:t>
            </a:r>
            <a:endParaRPr lang="en-US" sz="1600" dirty="0" smtClean="0"/>
          </a:p>
          <a:p>
            <a:r>
              <a:rPr lang="en-US" sz="1600" dirty="0" smtClean="0"/>
              <a:t> method so we can move onto the next phase</a:t>
            </a:r>
            <a:r>
              <a:rPr lang="en-US" sz="1600" dirty="0" smtClean="0"/>
              <a:t>:</a:t>
            </a:r>
          </a:p>
          <a:p>
            <a:r>
              <a:rPr lang="en-US" sz="1600" dirty="0" smtClean="0"/>
              <a:t># check to see if we should clear any foreground</a:t>
            </a:r>
          </a:p>
          <a:p>
            <a:r>
              <a:rPr lang="en-US" sz="1600" dirty="0" smtClean="0"/>
              <a:t># pixels touching the border of the image</a:t>
            </a:r>
          </a:p>
          <a:p>
            <a:r>
              <a:rPr lang="en-US" sz="1600" dirty="0" smtClean="0"/>
              <a:t># (which typically, not but always, indicates noise)</a:t>
            </a:r>
          </a:p>
          <a:p>
            <a:r>
              <a:rPr lang="en-US" sz="1600" dirty="0" smtClean="0"/>
              <a:t>if </a:t>
            </a:r>
            <a:r>
              <a:rPr lang="en-US" sz="1600" dirty="0" err="1" smtClean="0"/>
              <a:t>clearBorder</a:t>
            </a:r>
            <a:r>
              <a:rPr lang="en-US" sz="1600" dirty="0" smtClean="0"/>
              <a:t>:</a:t>
            </a:r>
          </a:p>
          <a:p>
            <a:endParaRPr lang="en-US" sz="1600" dirty="0"/>
          </a:p>
        </p:txBody>
      </p:sp>
      <p:sp>
        <p:nvSpPr>
          <p:cNvPr id="4" name="Text Placeholder 3"/>
          <p:cNvSpPr>
            <a:spLocks noGrp="1"/>
          </p:cNvSpPr>
          <p:nvPr>
            <p:ph type="body" sz="half" idx="2"/>
          </p:nvPr>
        </p:nvSpPr>
        <p:spPr/>
        <p:txBody>
          <a:bodyPr/>
          <a:lstStyle/>
          <a:p>
            <a:r>
              <a:rPr lang="en-US" dirty="0" smtClean="0"/>
              <a:t>Our </a:t>
            </a:r>
          </a:p>
          <a:p>
            <a:r>
              <a:rPr lang="en-US" dirty="0" err="1" smtClean="0"/>
              <a:t>locate_license_plate</a:t>
            </a:r>
            <a:endParaRPr lang="en-US" dirty="0" smtClean="0"/>
          </a:p>
          <a:p>
            <a:r>
              <a:rPr lang="en-US" dirty="0" smtClean="0"/>
              <a:t> function accepts three parameters:</a:t>
            </a:r>
          </a:p>
          <a:p>
            <a:r>
              <a:rPr lang="en-US" dirty="0" smtClean="0"/>
              <a:t>Gray: Our </a:t>
            </a:r>
            <a:r>
              <a:rPr lang="en-US" dirty="0" smtClean="0"/>
              <a:t>input grayscale image</a:t>
            </a:r>
          </a:p>
          <a:p>
            <a:r>
              <a:rPr lang="en-US" dirty="0" smtClean="0"/>
              <a:t>candidates: </a:t>
            </a:r>
            <a:r>
              <a:rPr lang="en-US" dirty="0" smtClean="0"/>
              <a:t>The license plate contour candidates returned by the previous method in this class</a:t>
            </a:r>
          </a:p>
          <a:p>
            <a:r>
              <a:rPr lang="en-US" dirty="0" err="1" smtClean="0"/>
              <a:t>clearBorder</a:t>
            </a:r>
            <a:r>
              <a:rPr lang="en-US" dirty="0" smtClean="0"/>
              <a:t>: </a:t>
            </a:r>
            <a:r>
              <a:rPr lang="en-US" dirty="0" smtClean="0"/>
              <a:t>A </a:t>
            </a:r>
            <a:r>
              <a:rPr lang="en-US" dirty="0" err="1" smtClean="0"/>
              <a:t>boolean</a:t>
            </a:r>
            <a:r>
              <a:rPr lang="en-US" dirty="0" smtClean="0"/>
              <a:t> indicating whether our pipeline should eliminate any contours that touch the edge of the </a:t>
            </a:r>
            <a:r>
              <a:rPr lang="en-US" dirty="0" smtClean="0"/>
              <a:t>image.</a:t>
            </a:r>
          </a:p>
          <a:p>
            <a:r>
              <a:rPr lang="en-US" dirty="0" smtClean="0"/>
              <a:t>the aspect ratio is a relationship between the width and height of the rectangle.</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600" dirty="0" err="1" smtClean="0"/>
              <a:t>roi</a:t>
            </a:r>
            <a:r>
              <a:rPr lang="en-US" sz="1600" dirty="0" smtClean="0"/>
              <a:t> = </a:t>
            </a:r>
            <a:r>
              <a:rPr lang="en-US" sz="1600" dirty="0" err="1" smtClean="0"/>
              <a:t>clear_border</a:t>
            </a:r>
            <a:r>
              <a:rPr lang="en-US" sz="1600" dirty="0" smtClean="0"/>
              <a:t>(</a:t>
            </a:r>
            <a:r>
              <a:rPr lang="en-US" sz="1600" dirty="0" err="1" smtClean="0"/>
              <a:t>roi</a:t>
            </a:r>
            <a:r>
              <a:rPr lang="en-US" sz="1600" dirty="0" smtClean="0"/>
              <a:t>)</a:t>
            </a:r>
          </a:p>
          <a:p>
            <a:r>
              <a:rPr lang="en-US" sz="1600" dirty="0" smtClean="0"/>
              <a:t># display any debugging information and then break</a:t>
            </a:r>
          </a:p>
          <a:p>
            <a:r>
              <a:rPr lang="en-US" sz="1600" dirty="0" smtClean="0"/>
              <a:t># from the loop early since we have found the license</a:t>
            </a:r>
          </a:p>
          <a:p>
            <a:r>
              <a:rPr lang="en-US" sz="1600" dirty="0" smtClean="0"/>
              <a:t># plate region</a:t>
            </a:r>
          </a:p>
          <a:p>
            <a:r>
              <a:rPr lang="en-US" sz="1600" dirty="0" err="1" smtClean="0"/>
              <a:t>self.debug_imshow</a:t>
            </a:r>
            <a:r>
              <a:rPr lang="en-US" sz="1600" dirty="0" smtClean="0"/>
              <a:t>("License Plate", </a:t>
            </a:r>
            <a:r>
              <a:rPr lang="en-US" sz="1600" dirty="0" err="1" smtClean="0"/>
              <a:t>licensePlate</a:t>
            </a:r>
            <a:r>
              <a:rPr lang="en-US" sz="1600" dirty="0" smtClean="0"/>
              <a:t>)</a:t>
            </a:r>
          </a:p>
          <a:p>
            <a:r>
              <a:rPr lang="en-US" sz="1600" dirty="0" err="1" smtClean="0"/>
              <a:t>self.debug_imshow</a:t>
            </a:r>
            <a:r>
              <a:rPr lang="en-US" sz="1600" dirty="0" smtClean="0"/>
              <a:t>("ROI", </a:t>
            </a:r>
            <a:r>
              <a:rPr lang="en-US" sz="1600" dirty="0" err="1" smtClean="0"/>
              <a:t>roi</a:t>
            </a:r>
            <a:r>
              <a:rPr lang="en-US" sz="1600" dirty="0" smtClean="0"/>
              <a:t>, </a:t>
            </a:r>
            <a:r>
              <a:rPr lang="en-US" sz="1600" dirty="0" err="1" smtClean="0"/>
              <a:t>waitKey</a:t>
            </a:r>
            <a:r>
              <a:rPr lang="en-US" sz="1600" dirty="0" smtClean="0"/>
              <a:t>=True)</a:t>
            </a:r>
          </a:p>
          <a:p>
            <a:r>
              <a:rPr lang="en-US" sz="1600" dirty="0" smtClean="0"/>
              <a:t>break</a:t>
            </a:r>
          </a:p>
          <a:p>
            <a:r>
              <a:rPr lang="en-US" sz="1600" dirty="0" smtClean="0"/>
              <a:t># return a 2-tuple of the license plate ROI and the contour</a:t>
            </a:r>
          </a:p>
          <a:p>
            <a:r>
              <a:rPr lang="en-US" sz="1600" dirty="0" smtClean="0"/>
              <a:t># associated with it</a:t>
            </a:r>
          </a:p>
          <a:p>
            <a:r>
              <a:rPr lang="en-US" sz="1600" dirty="0" smtClean="0"/>
              <a:t>return (</a:t>
            </a:r>
            <a:r>
              <a:rPr lang="en-US" sz="1600" dirty="0" err="1" smtClean="0"/>
              <a:t>roi</a:t>
            </a:r>
            <a:r>
              <a:rPr lang="en-US" sz="1600" dirty="0" smtClean="0"/>
              <a:t>, </a:t>
            </a:r>
            <a:r>
              <a:rPr lang="en-US" sz="1600" dirty="0" err="1" smtClean="0"/>
              <a:t>lpCnt</a:t>
            </a:r>
            <a:r>
              <a:rPr lang="en-US" sz="1600" dirty="0" smtClean="0"/>
              <a:t>)</a:t>
            </a:r>
          </a:p>
          <a:p>
            <a:r>
              <a:rPr lang="en-US" sz="1600" b="1" dirty="0" smtClean="0"/>
              <a:t>The central method of the </a:t>
            </a:r>
            <a:r>
              <a:rPr lang="en-US" sz="1600" b="1" dirty="0" err="1" smtClean="0"/>
              <a:t>PyImageSearchANPR</a:t>
            </a:r>
            <a:endParaRPr lang="en-US" sz="1600" b="1" dirty="0" smtClean="0"/>
          </a:p>
          <a:p>
            <a:r>
              <a:rPr lang="en-US" sz="1600" b="1" dirty="0" smtClean="0"/>
              <a:t> </a:t>
            </a:r>
            <a:r>
              <a:rPr lang="en-US" sz="1600" b="1" dirty="0" smtClean="0"/>
              <a:t>class –</a:t>
            </a:r>
          </a:p>
          <a:p>
            <a:r>
              <a:rPr lang="en-US" sz="1600" dirty="0" smtClean="0"/>
              <a:t>Our final method brings all the components together in one centralized place so our driver script can instantiate a </a:t>
            </a:r>
            <a:r>
              <a:rPr lang="en-US" sz="1600" dirty="0" err="1" smtClean="0"/>
              <a:t>PyImageSearchANPR</a:t>
            </a:r>
            <a:endParaRPr lang="en-US" sz="1600" dirty="0" smtClean="0"/>
          </a:p>
          <a:p>
            <a:r>
              <a:rPr lang="en-US" sz="1600" dirty="0" smtClean="0"/>
              <a:t> object, and then make a single function call. Let’s implement </a:t>
            </a:r>
            <a:r>
              <a:rPr lang="en-US" sz="1600" dirty="0" err="1" smtClean="0"/>
              <a:t>find_and_ocr</a:t>
            </a:r>
            <a:endParaRPr lang="en-US" sz="1600" dirty="0" smtClean="0"/>
          </a:p>
          <a:p>
            <a:r>
              <a:rPr lang="en-US" sz="1600" dirty="0" smtClean="0"/>
              <a:t>:</a:t>
            </a:r>
            <a:endParaRPr lang="en-US" sz="1600" b="1" dirty="0" smtClean="0"/>
          </a:p>
          <a:p>
            <a:endParaRPr lang="en-US" sz="1600" dirty="0"/>
          </a:p>
        </p:txBody>
      </p:sp>
      <p:sp>
        <p:nvSpPr>
          <p:cNvPr id="4" name="Text Placeholder 3"/>
          <p:cNvSpPr>
            <a:spLocks noGrp="1"/>
          </p:cNvSpPr>
          <p:nvPr>
            <p:ph type="body" sz="half" idx="2"/>
          </p:nvPr>
        </p:nvSpPr>
        <p:spPr/>
        <p:txBody>
          <a:bodyPr/>
          <a:lstStyle/>
          <a:p>
            <a:r>
              <a:rPr lang="en-US" dirty="0" smtClean="0"/>
              <a:t>License/Number Plate Recognition (ANPR) with </a:t>
            </a:r>
            <a:r>
              <a:rPr lang="en-US" dirty="0" smtClean="0"/>
              <a:t>Python-</a:t>
            </a:r>
          </a:p>
          <a:p>
            <a:endParaRPr lang="en-US" dirty="0" smtClean="0"/>
          </a:p>
          <a:p>
            <a:r>
              <a:rPr lang="en-US" dirty="0" err="1" smtClean="0"/>
              <a:t>roi</a:t>
            </a:r>
            <a:r>
              <a:rPr lang="en-US" dirty="0" smtClean="0"/>
              <a:t> = </a:t>
            </a:r>
            <a:r>
              <a:rPr lang="en-US" dirty="0" err="1" smtClean="0"/>
              <a:t>clear_border</a:t>
            </a:r>
            <a:r>
              <a:rPr lang="en-US" dirty="0" smtClean="0"/>
              <a:t>(</a:t>
            </a:r>
            <a:r>
              <a:rPr lang="en-US" dirty="0" err="1" smtClean="0"/>
              <a:t>roi</a:t>
            </a:r>
            <a:r>
              <a:rPr lang="en-US" dirty="0" smtClean="0"/>
              <a:t>)</a:t>
            </a:r>
          </a:p>
          <a:p>
            <a:r>
              <a:rPr lang="en-US" dirty="0" smtClean="0"/>
              <a:t># display any debugging information and then break</a:t>
            </a:r>
          </a:p>
          <a:p>
            <a:r>
              <a:rPr lang="en-US" dirty="0" smtClean="0"/>
              <a:t># from the loop early since we have found the license</a:t>
            </a:r>
          </a:p>
          <a:p>
            <a:r>
              <a:rPr lang="en-US" dirty="0" smtClean="0"/>
              <a:t># plate region</a:t>
            </a:r>
          </a:p>
          <a:p>
            <a:r>
              <a:rPr lang="en-US" dirty="0" err="1" smtClean="0"/>
              <a:t>self.debug_imshow</a:t>
            </a:r>
            <a:r>
              <a:rPr lang="en-US" dirty="0" smtClean="0"/>
              <a:t>("License Plate", </a:t>
            </a:r>
            <a:r>
              <a:rPr lang="en-US" dirty="0" err="1" smtClean="0"/>
              <a:t>licensePlate</a:t>
            </a:r>
            <a:r>
              <a:rPr lang="en-US" dirty="0" smtClean="0"/>
              <a:t>)</a:t>
            </a:r>
          </a:p>
          <a:p>
            <a:r>
              <a:rPr lang="en-US" dirty="0" err="1" smtClean="0"/>
              <a:t>self.debug_imshow</a:t>
            </a:r>
            <a:r>
              <a:rPr lang="en-US" dirty="0" smtClean="0"/>
              <a:t>("ROI", </a:t>
            </a:r>
            <a:r>
              <a:rPr lang="en-US" dirty="0" err="1" smtClean="0"/>
              <a:t>roi</a:t>
            </a:r>
            <a:r>
              <a:rPr lang="en-US" dirty="0" smtClean="0"/>
              <a:t>, </a:t>
            </a:r>
            <a:r>
              <a:rPr lang="en-US" dirty="0" err="1" smtClean="0"/>
              <a:t>waitKey</a:t>
            </a:r>
            <a:r>
              <a:rPr lang="en-US" dirty="0" smtClean="0"/>
              <a:t>=True)</a:t>
            </a:r>
          </a:p>
          <a:p>
            <a:r>
              <a:rPr lang="en-US" dirty="0" smtClean="0"/>
              <a:t>break</a:t>
            </a:r>
          </a:p>
          <a:p>
            <a:r>
              <a:rPr lang="en-US" dirty="0" smtClean="0"/>
              <a:t># return a 2-tuple of the license plate ROI and the contour</a:t>
            </a:r>
          </a:p>
          <a:p>
            <a:r>
              <a:rPr lang="en-US" dirty="0" smtClean="0"/>
              <a:t># associated with it</a:t>
            </a:r>
          </a:p>
          <a:p>
            <a:r>
              <a:rPr lang="en-US" dirty="0" smtClean="0"/>
              <a:t>return (</a:t>
            </a:r>
            <a:r>
              <a:rPr lang="en-US" dirty="0" err="1" smtClean="0"/>
              <a:t>roi</a:t>
            </a:r>
            <a:r>
              <a:rPr lang="en-US" dirty="0" smtClean="0"/>
              <a:t>, </a:t>
            </a:r>
            <a:r>
              <a:rPr lang="en-US" dirty="0" err="1" smtClean="0"/>
              <a:t>lpCnt</a:t>
            </a:r>
            <a:r>
              <a:rPr lang="en-US" dirty="0" smtClean="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err="1" smtClean="0"/>
              <a:t>clearBorder</a:t>
            </a:r>
            <a:r>
              <a:rPr lang="en-US" sz="1400" dirty="0" smtClean="0"/>
              <a:t>=</a:t>
            </a:r>
            <a:r>
              <a:rPr lang="en-US" sz="1400" dirty="0" err="1" smtClean="0"/>
              <a:t>clearBorder</a:t>
            </a:r>
            <a:r>
              <a:rPr lang="en-US" sz="1400" dirty="0" smtClean="0"/>
              <a:t>)</a:t>
            </a:r>
          </a:p>
          <a:p>
            <a:r>
              <a:rPr lang="en-US" sz="1400" dirty="0" smtClean="0"/>
              <a:t># only OCR the license plate if the license plate ROI is not</a:t>
            </a:r>
          </a:p>
          <a:p>
            <a:r>
              <a:rPr lang="en-US" sz="1400" dirty="0" smtClean="0"/>
              <a:t># empty</a:t>
            </a:r>
          </a:p>
          <a:p>
            <a:r>
              <a:rPr lang="en-US" sz="1400" dirty="0" smtClean="0"/>
              <a:t>if </a:t>
            </a:r>
            <a:r>
              <a:rPr lang="en-US" sz="1400" dirty="0" err="1" smtClean="0"/>
              <a:t>lp</a:t>
            </a:r>
            <a:r>
              <a:rPr lang="en-US" sz="1400" dirty="0" smtClean="0"/>
              <a:t> is not None:</a:t>
            </a:r>
          </a:p>
          <a:p>
            <a:r>
              <a:rPr lang="en-US" sz="1400" dirty="0" smtClean="0"/>
              <a:t># OCR the license plate</a:t>
            </a:r>
          </a:p>
          <a:p>
            <a:r>
              <a:rPr lang="en-US" sz="1400" dirty="0" smtClean="0"/>
              <a:t>options = </a:t>
            </a:r>
            <a:r>
              <a:rPr lang="en-US" sz="1400" dirty="0" err="1" smtClean="0"/>
              <a:t>self.build_tesseract_options</a:t>
            </a:r>
            <a:r>
              <a:rPr lang="en-US" sz="1400" dirty="0" smtClean="0"/>
              <a:t>(</a:t>
            </a:r>
            <a:r>
              <a:rPr lang="en-US" sz="1400" dirty="0" err="1" smtClean="0"/>
              <a:t>psm</a:t>
            </a:r>
            <a:r>
              <a:rPr lang="en-US" sz="1400" dirty="0" smtClean="0"/>
              <a:t>=</a:t>
            </a:r>
            <a:r>
              <a:rPr lang="en-US" sz="1400" dirty="0" err="1" smtClean="0"/>
              <a:t>psm</a:t>
            </a:r>
            <a:r>
              <a:rPr lang="en-US" sz="1400" dirty="0" smtClean="0"/>
              <a:t>)</a:t>
            </a:r>
          </a:p>
          <a:p>
            <a:r>
              <a:rPr lang="en-US" sz="1400" dirty="0" err="1" smtClean="0"/>
              <a:t>lpText</a:t>
            </a:r>
            <a:r>
              <a:rPr lang="en-US" sz="1400" dirty="0" smtClean="0"/>
              <a:t> = </a:t>
            </a:r>
            <a:r>
              <a:rPr lang="en-US" sz="1400" dirty="0" err="1" smtClean="0"/>
              <a:t>pytesseract.image_to_string</a:t>
            </a:r>
            <a:r>
              <a:rPr lang="en-US" sz="1400" dirty="0" smtClean="0"/>
              <a:t>(</a:t>
            </a:r>
            <a:r>
              <a:rPr lang="en-US" sz="1400" dirty="0" err="1" smtClean="0"/>
              <a:t>lp</a:t>
            </a:r>
            <a:r>
              <a:rPr lang="en-US" sz="1400" dirty="0" smtClean="0"/>
              <a:t>, </a:t>
            </a:r>
            <a:r>
              <a:rPr lang="en-US" sz="1400" dirty="0" err="1" smtClean="0"/>
              <a:t>config</a:t>
            </a:r>
            <a:r>
              <a:rPr lang="en-US" sz="1400" dirty="0" smtClean="0"/>
              <a:t>=options)</a:t>
            </a:r>
          </a:p>
          <a:p>
            <a:r>
              <a:rPr lang="en-US" sz="1400" dirty="0" err="1" smtClean="0"/>
              <a:t>self.debug_imshow</a:t>
            </a:r>
            <a:r>
              <a:rPr lang="en-US" sz="1400" dirty="0" smtClean="0"/>
              <a:t>("License Plate", </a:t>
            </a:r>
            <a:r>
              <a:rPr lang="en-US" sz="1400" dirty="0" err="1" smtClean="0"/>
              <a:t>lp</a:t>
            </a:r>
            <a:r>
              <a:rPr lang="en-US" sz="1400" dirty="0" smtClean="0"/>
              <a:t>)</a:t>
            </a:r>
          </a:p>
          <a:p>
            <a:r>
              <a:rPr lang="en-US" sz="1400" dirty="0" smtClean="0"/>
              <a:t># return a 2-tuple of the </a:t>
            </a:r>
            <a:r>
              <a:rPr lang="en-US" sz="1400" dirty="0" err="1" smtClean="0"/>
              <a:t>OCR'd</a:t>
            </a:r>
            <a:r>
              <a:rPr lang="en-US" sz="1400" dirty="0" smtClean="0"/>
              <a:t> license plate text along with</a:t>
            </a:r>
          </a:p>
          <a:p>
            <a:r>
              <a:rPr lang="en-US" sz="1400" dirty="0" smtClean="0"/>
              <a:t># the contour associated with the license plate region</a:t>
            </a:r>
          </a:p>
          <a:p>
            <a:r>
              <a:rPr lang="en-US" sz="1400" dirty="0" smtClean="0"/>
              <a:t>return (</a:t>
            </a:r>
            <a:r>
              <a:rPr lang="en-US" sz="1400" dirty="0" err="1" smtClean="0"/>
              <a:t>lpText</a:t>
            </a:r>
            <a:r>
              <a:rPr lang="en-US" sz="1400" dirty="0" smtClean="0"/>
              <a:t>, </a:t>
            </a:r>
            <a:r>
              <a:rPr lang="en-US" sz="1400" dirty="0" err="1" smtClean="0"/>
              <a:t>lpCnt</a:t>
            </a:r>
            <a:r>
              <a:rPr lang="en-US" sz="1400" dirty="0" smtClean="0"/>
              <a:t>)</a:t>
            </a:r>
          </a:p>
          <a:p>
            <a:r>
              <a:rPr lang="en-US" sz="1400" dirty="0" smtClean="0"/>
              <a:t>This method accepts three parameters:</a:t>
            </a:r>
          </a:p>
          <a:p>
            <a:r>
              <a:rPr lang="en-US" sz="1400" dirty="0" smtClean="0"/>
              <a:t>image: </a:t>
            </a:r>
            <a:r>
              <a:rPr lang="en-US" sz="1400" dirty="0" smtClean="0"/>
              <a:t>The three-channel color image of the rear (or front) of a car with a license plate tag</a:t>
            </a:r>
          </a:p>
          <a:p>
            <a:r>
              <a:rPr lang="en-US" sz="1400" dirty="0" err="1" smtClean="0"/>
              <a:t>P</a:t>
            </a:r>
            <a:r>
              <a:rPr lang="en-US" sz="1400" dirty="0" err="1" smtClean="0"/>
              <a:t>sm</a:t>
            </a:r>
            <a:r>
              <a:rPr lang="en-US" sz="1400" dirty="0" smtClean="0"/>
              <a:t>: </a:t>
            </a:r>
            <a:r>
              <a:rPr lang="en-US" sz="1400" dirty="0" smtClean="0"/>
              <a:t>The </a:t>
            </a:r>
            <a:r>
              <a:rPr lang="en-US" sz="1400" b="1" dirty="0" err="1" smtClean="0"/>
              <a:t>Tesseract</a:t>
            </a:r>
            <a:r>
              <a:rPr lang="en-US" sz="1400" b="1" dirty="0" smtClean="0"/>
              <a:t> Page </a:t>
            </a:r>
            <a:r>
              <a:rPr lang="en-US" sz="1400" b="1" dirty="0" smtClean="0"/>
              <a:t>Segmentation  mode.</a:t>
            </a:r>
            <a:endParaRPr lang="en-US" sz="1400" dirty="0" smtClean="0"/>
          </a:p>
          <a:p>
            <a:r>
              <a:rPr lang="en-US" sz="1400" dirty="0" err="1" smtClean="0"/>
              <a:t>clearBorder</a:t>
            </a:r>
            <a:r>
              <a:rPr lang="en-US" sz="1400" dirty="0" smtClean="0"/>
              <a:t>: </a:t>
            </a:r>
            <a:r>
              <a:rPr lang="en-US" sz="1400" dirty="0" smtClean="0"/>
              <a:t>The flag indicating whether we’d like to clean up contours touching the border of the license plate ROI</a:t>
            </a:r>
          </a:p>
          <a:p>
            <a:r>
              <a:rPr lang="en-US" sz="1400" dirty="0" smtClean="0"/>
              <a:t>Given our function parameters, </a:t>
            </a:r>
            <a:r>
              <a:rPr lang="en-US" sz="1400" dirty="0" smtClean="0"/>
              <a:t>I now</a:t>
            </a:r>
            <a:r>
              <a:rPr lang="en-US" sz="1400" dirty="0" smtClean="0"/>
              <a:t>:</a:t>
            </a:r>
          </a:p>
          <a:p>
            <a:endParaRPr lang="en-US" sz="1400" dirty="0"/>
          </a:p>
        </p:txBody>
      </p:sp>
      <p:sp>
        <p:nvSpPr>
          <p:cNvPr id="4" name="Text Placeholder 3"/>
          <p:cNvSpPr>
            <a:spLocks noGrp="1"/>
          </p:cNvSpPr>
          <p:nvPr>
            <p:ph type="body" sz="half" idx="2"/>
          </p:nvPr>
        </p:nvSpPr>
        <p:spPr/>
        <p:txBody>
          <a:bodyPr/>
          <a:lstStyle/>
          <a:p>
            <a:r>
              <a:rPr lang="en-US" dirty="0" smtClean="0"/>
              <a:t>def </a:t>
            </a:r>
            <a:r>
              <a:rPr lang="en-US" dirty="0" err="1" smtClean="0"/>
              <a:t>find_and_ocr</a:t>
            </a:r>
            <a:r>
              <a:rPr lang="en-US" dirty="0" smtClean="0"/>
              <a:t>(self, image, </a:t>
            </a:r>
            <a:r>
              <a:rPr lang="en-US" dirty="0" err="1" smtClean="0"/>
              <a:t>psm</a:t>
            </a:r>
            <a:r>
              <a:rPr lang="en-US" dirty="0" smtClean="0"/>
              <a:t>=7, </a:t>
            </a:r>
            <a:r>
              <a:rPr lang="en-US" dirty="0" err="1" smtClean="0"/>
              <a:t>clearBorder</a:t>
            </a:r>
            <a:r>
              <a:rPr lang="en-US" dirty="0" smtClean="0"/>
              <a:t>=False):</a:t>
            </a:r>
          </a:p>
          <a:p>
            <a:r>
              <a:rPr lang="en-US" dirty="0" smtClean="0"/>
              <a:t># initialize the license plate text</a:t>
            </a:r>
          </a:p>
          <a:p>
            <a:r>
              <a:rPr lang="en-US" dirty="0" err="1" smtClean="0"/>
              <a:t>lpText</a:t>
            </a:r>
            <a:r>
              <a:rPr lang="en-US" dirty="0" smtClean="0"/>
              <a:t> = None</a:t>
            </a:r>
          </a:p>
          <a:p>
            <a:r>
              <a:rPr lang="en-US" dirty="0" smtClean="0"/>
              <a:t># convert the input image to grayscale, locate all candidate</a:t>
            </a:r>
          </a:p>
          <a:p>
            <a:r>
              <a:rPr lang="en-US" dirty="0" smtClean="0"/>
              <a:t># license plate regions in the image, and then process the</a:t>
            </a:r>
          </a:p>
          <a:p>
            <a:r>
              <a:rPr lang="en-US" dirty="0" smtClean="0"/>
              <a:t># candidates, leaving us with the *actual* license plate</a:t>
            </a:r>
          </a:p>
          <a:p>
            <a:r>
              <a:rPr lang="en-US" dirty="0" smtClean="0"/>
              <a:t>gray = cv2.cvtColor(image, cv2.COLOR_BGR2GRAY)</a:t>
            </a:r>
          </a:p>
          <a:p>
            <a:r>
              <a:rPr lang="en-US" dirty="0" smtClean="0"/>
              <a:t>candidates = </a:t>
            </a:r>
            <a:r>
              <a:rPr lang="en-US" dirty="0" err="1" smtClean="0"/>
              <a:t>self.locate_license_plate_candidates</a:t>
            </a:r>
            <a:r>
              <a:rPr lang="en-US" dirty="0" smtClean="0"/>
              <a:t>(gray)</a:t>
            </a:r>
          </a:p>
          <a:p>
            <a:r>
              <a:rPr lang="en-US" dirty="0" smtClean="0"/>
              <a:t>(</a:t>
            </a:r>
            <a:r>
              <a:rPr lang="en-US" dirty="0" err="1" smtClean="0"/>
              <a:t>lp</a:t>
            </a:r>
            <a:r>
              <a:rPr lang="en-US" dirty="0" smtClean="0"/>
              <a:t>, </a:t>
            </a:r>
            <a:r>
              <a:rPr lang="en-US" dirty="0" err="1" smtClean="0"/>
              <a:t>lpCnt</a:t>
            </a:r>
            <a:r>
              <a:rPr lang="en-US" dirty="0" smtClean="0"/>
              <a:t>) = </a:t>
            </a:r>
            <a:r>
              <a:rPr lang="en-US" dirty="0" err="1" smtClean="0"/>
              <a:t>self.locate_license_plate</a:t>
            </a:r>
            <a:r>
              <a:rPr lang="en-US" dirty="0" smtClean="0"/>
              <a:t>(gray, candidates,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Computer Vision</a:t>
            </a:r>
          </a:p>
        </p:txBody>
      </p:sp>
      <p:sp>
        <p:nvSpPr>
          <p:cNvPr id="6147" name="Text Box 2"/>
          <p:cNvSpPr txBox="1">
            <a:spLocks noChangeArrowheads="1"/>
          </p:cNvSpPr>
          <p:nvPr/>
        </p:nvSpPr>
        <p:spPr bwMode="auto">
          <a:xfrm>
            <a:off x="457200" y="990600"/>
            <a:ext cx="8229600" cy="5135563"/>
          </a:xfrm>
          <a:prstGeom prst="rect">
            <a:avLst/>
          </a:prstGeom>
          <a:noFill/>
          <a:ln w="9525">
            <a:noFill/>
            <a:round/>
            <a:headEnd/>
            <a:tailEnd/>
          </a:ln>
        </p:spPr>
        <p:txBody>
          <a:bodyPr/>
          <a:lstStyle/>
          <a:p>
            <a:pPr marL="342900" indent="-341313">
              <a:spcBef>
                <a:spcPts val="800"/>
              </a:spcBef>
              <a:buClrTx/>
              <a:buFontTx/>
              <a:buNone/>
              <a:tabLst>
                <a:tab pos="342900" algn="l"/>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a:solidFill>
                  <a:srgbClr val="000000"/>
                </a:solidFill>
              </a:rPr>
              <a:t>	Make computers understand images and video.</a:t>
            </a:r>
          </a:p>
        </p:txBody>
      </p:sp>
      <p:pic>
        <p:nvPicPr>
          <p:cNvPr id="6148" name="Picture 3"/>
          <p:cNvPicPr>
            <a:picLocks noChangeAspect="1" noChangeArrowheads="1"/>
          </p:cNvPicPr>
          <p:nvPr/>
        </p:nvPicPr>
        <p:blipFill>
          <a:blip r:embed="rId3"/>
          <a:srcRect/>
          <a:stretch>
            <a:fillRect/>
          </a:stretch>
        </p:blipFill>
        <p:spPr bwMode="auto">
          <a:xfrm>
            <a:off x="609600" y="2667000"/>
            <a:ext cx="5283200" cy="3962400"/>
          </a:xfrm>
          <a:prstGeom prst="rect">
            <a:avLst/>
          </a:prstGeom>
          <a:noFill/>
          <a:ln w="9525">
            <a:noFill/>
            <a:round/>
            <a:headEnd/>
            <a:tailEnd/>
          </a:ln>
        </p:spPr>
      </p:pic>
      <p:sp>
        <p:nvSpPr>
          <p:cNvPr id="22532" name="Text Box 4"/>
          <p:cNvSpPr txBox="1">
            <a:spLocks noChangeArrowheads="1"/>
          </p:cNvSpPr>
          <p:nvPr/>
        </p:nvSpPr>
        <p:spPr bwMode="auto">
          <a:xfrm>
            <a:off x="6096000" y="2895600"/>
            <a:ext cx="3048000" cy="3019425"/>
          </a:xfrm>
          <a:prstGeom prst="rect">
            <a:avLst/>
          </a:prstGeom>
          <a:noFill/>
          <a:ln w="9525">
            <a:noFill/>
            <a:round/>
            <a:headEnd/>
            <a:tailEnd/>
          </a:ln>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solidFill>
                  <a:srgbClr val="000000"/>
                </a:solidFill>
                <a:latin typeface="Arial" charset="0"/>
              </a:rPr>
              <a:t>What kind of scene?</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a:solidFill>
                <a:srgbClr val="000000"/>
              </a:solidFill>
              <a:latin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solidFill>
                  <a:srgbClr val="000000"/>
                </a:solidFill>
                <a:latin typeface="Arial" charset="0"/>
              </a:rPr>
              <a:t>Where are the cars?</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a:solidFill>
                <a:srgbClr val="000000"/>
              </a:solidFill>
              <a:latin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solidFill>
                  <a:srgbClr val="000000"/>
                </a:solidFill>
                <a:latin typeface="Arial" charset="0"/>
              </a:rPr>
              <a:t>How far is the building?</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400">
              <a:solidFill>
                <a:srgbClr val="000000"/>
              </a:solidFill>
              <a:latin typeface="Arial"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a:solidFill>
                  <a:srgbClr val="000000"/>
                </a:solidFill>
                <a:latin typeface="Arial" charset="0"/>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225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2532">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smtClean="0"/>
              <a:t># import the necessary packages</a:t>
            </a:r>
          </a:p>
          <a:p>
            <a:r>
              <a:rPr lang="en-US" sz="1400" dirty="0" smtClean="0"/>
              <a:t>from </a:t>
            </a:r>
            <a:r>
              <a:rPr lang="en-US" sz="1400" dirty="0" err="1" smtClean="0"/>
              <a:t>pyimagesearch.anpr</a:t>
            </a:r>
            <a:r>
              <a:rPr lang="en-US" sz="1400" dirty="0" smtClean="0"/>
              <a:t> import </a:t>
            </a:r>
            <a:r>
              <a:rPr lang="en-US" sz="1400" dirty="0" err="1" smtClean="0"/>
              <a:t>PyImageSearchANPR</a:t>
            </a:r>
            <a:endParaRPr lang="en-US" sz="1400" dirty="0" smtClean="0"/>
          </a:p>
          <a:p>
            <a:r>
              <a:rPr lang="en-US" sz="1400" dirty="0" smtClean="0"/>
              <a:t>from </a:t>
            </a:r>
            <a:r>
              <a:rPr lang="en-US" sz="1400" dirty="0" err="1" smtClean="0"/>
              <a:t>imutils</a:t>
            </a:r>
            <a:r>
              <a:rPr lang="en-US" sz="1400" dirty="0" smtClean="0"/>
              <a:t> import paths</a:t>
            </a:r>
          </a:p>
          <a:p>
            <a:r>
              <a:rPr lang="en-US" sz="1400" dirty="0" smtClean="0"/>
              <a:t>import </a:t>
            </a:r>
            <a:r>
              <a:rPr lang="en-US" sz="1400" dirty="0" err="1" smtClean="0"/>
              <a:t>argparse</a:t>
            </a:r>
            <a:endParaRPr lang="en-US" sz="1400" dirty="0" smtClean="0"/>
          </a:p>
          <a:p>
            <a:r>
              <a:rPr lang="en-US" sz="1400" dirty="0" smtClean="0"/>
              <a:t>import </a:t>
            </a:r>
            <a:r>
              <a:rPr lang="en-US" sz="1400" dirty="0" err="1" smtClean="0"/>
              <a:t>imutils</a:t>
            </a:r>
            <a:endParaRPr lang="en-US" sz="1400" dirty="0" smtClean="0"/>
          </a:p>
          <a:p>
            <a:r>
              <a:rPr lang="en-US" sz="1400" dirty="0" smtClean="0"/>
              <a:t>import cv2</a:t>
            </a:r>
          </a:p>
          <a:p>
            <a:r>
              <a:rPr lang="en-US" sz="1400" dirty="0" smtClean="0"/>
              <a:t>def </a:t>
            </a:r>
            <a:r>
              <a:rPr lang="en-US" sz="1400" dirty="0" err="1" smtClean="0"/>
              <a:t>cleanup_text</a:t>
            </a:r>
            <a:r>
              <a:rPr lang="en-US" sz="1400" dirty="0" smtClean="0"/>
              <a:t>(text):</a:t>
            </a:r>
          </a:p>
          <a:p>
            <a:r>
              <a:rPr lang="en-US" sz="1400" dirty="0" smtClean="0"/>
              <a:t># strip out non-ASCII text so we can draw the text on the image</a:t>
            </a:r>
          </a:p>
          <a:p>
            <a:r>
              <a:rPr lang="en-US" sz="1400" dirty="0" smtClean="0"/>
              <a:t># using </a:t>
            </a:r>
            <a:r>
              <a:rPr lang="en-US" sz="1400" dirty="0" err="1" smtClean="0"/>
              <a:t>OpenCV</a:t>
            </a:r>
            <a:endParaRPr lang="en-US" sz="1400" dirty="0" smtClean="0"/>
          </a:p>
          <a:p>
            <a:r>
              <a:rPr lang="en-US" sz="1400" dirty="0" smtClean="0"/>
              <a:t>return "".join([c if </a:t>
            </a:r>
            <a:r>
              <a:rPr lang="en-US" sz="1400" dirty="0" err="1" smtClean="0"/>
              <a:t>ord</a:t>
            </a:r>
            <a:r>
              <a:rPr lang="en-US" sz="1400" dirty="0" smtClean="0"/>
              <a:t>(c) &lt; 128 else "" for c in text]).strip()</a:t>
            </a:r>
            <a:endParaRPr lang="en-US" sz="1600" b="1" dirty="0" smtClean="0"/>
          </a:p>
          <a:p>
            <a:r>
              <a:rPr lang="en-US" sz="1600" b="1" dirty="0" smtClean="0"/>
              <a:t>script’s command line arguments</a:t>
            </a:r>
            <a:r>
              <a:rPr lang="en-US" sz="1600" b="1" dirty="0" smtClean="0"/>
              <a:t>:-</a:t>
            </a:r>
          </a:p>
          <a:p>
            <a:r>
              <a:rPr lang="en-US" sz="1600" dirty="0" smtClean="0"/>
              <a:t># construct the argument parser and parse the arguments</a:t>
            </a:r>
          </a:p>
          <a:p>
            <a:r>
              <a:rPr lang="en-US" sz="1600" dirty="0" err="1" smtClean="0"/>
              <a:t>ap</a:t>
            </a:r>
            <a:r>
              <a:rPr lang="en-US" sz="1600" dirty="0" smtClean="0"/>
              <a:t> = </a:t>
            </a:r>
            <a:r>
              <a:rPr lang="en-US" sz="1600" dirty="0" err="1" smtClean="0"/>
              <a:t>argparse.ArgumentParser</a:t>
            </a:r>
            <a:r>
              <a:rPr lang="en-US" sz="1600" dirty="0" smtClean="0"/>
              <a:t>()</a:t>
            </a:r>
          </a:p>
          <a:p>
            <a:r>
              <a:rPr lang="en-US" sz="1600" dirty="0" err="1" smtClean="0"/>
              <a:t>ap.add_argument</a:t>
            </a:r>
            <a:r>
              <a:rPr lang="en-US" sz="1600" dirty="0" smtClean="0"/>
              <a:t>("-</a:t>
            </a:r>
            <a:r>
              <a:rPr lang="en-US" sz="1600" dirty="0" err="1" smtClean="0"/>
              <a:t>i</a:t>
            </a:r>
            <a:r>
              <a:rPr lang="en-US" sz="1600" dirty="0" smtClean="0"/>
              <a:t>", "--input", required=True,</a:t>
            </a:r>
          </a:p>
          <a:p>
            <a:r>
              <a:rPr lang="en-US" sz="1600" dirty="0" smtClean="0"/>
              <a:t>help="path to input directory of images")</a:t>
            </a:r>
          </a:p>
          <a:p>
            <a:r>
              <a:rPr lang="en-US" sz="1600" dirty="0" err="1" smtClean="0"/>
              <a:t>ap.add_argument</a:t>
            </a:r>
            <a:r>
              <a:rPr lang="en-US" sz="1600" dirty="0" smtClean="0"/>
              <a:t>("-c", "--clear-border", type=</a:t>
            </a:r>
            <a:r>
              <a:rPr lang="en-US" sz="1600" dirty="0" err="1" smtClean="0"/>
              <a:t>int</a:t>
            </a:r>
            <a:r>
              <a:rPr lang="en-US" sz="1600" dirty="0" smtClean="0"/>
              <a:t>, default=-1,</a:t>
            </a:r>
          </a:p>
          <a:p>
            <a:endParaRPr lang="en-US" sz="1600" b="1" dirty="0"/>
          </a:p>
        </p:txBody>
      </p:sp>
      <p:sp>
        <p:nvSpPr>
          <p:cNvPr id="4" name="Text Placeholder 3"/>
          <p:cNvSpPr>
            <a:spLocks noGrp="1"/>
          </p:cNvSpPr>
          <p:nvPr>
            <p:ph type="body" sz="half" idx="2"/>
          </p:nvPr>
        </p:nvSpPr>
        <p:spPr/>
        <p:txBody>
          <a:bodyPr/>
          <a:lstStyle/>
          <a:p>
            <a:r>
              <a:rPr lang="en-US" b="1" dirty="0" smtClean="0"/>
              <a:t>Creating our license/number plate recognition driver script with </a:t>
            </a:r>
            <a:r>
              <a:rPr lang="en-US" b="1" dirty="0" err="1" smtClean="0"/>
              <a:t>OpenCV</a:t>
            </a:r>
            <a:r>
              <a:rPr lang="en-US" b="1" dirty="0" smtClean="0"/>
              <a:t> and Python</a:t>
            </a:r>
          </a:p>
          <a:p>
            <a:r>
              <a:rPr lang="en-US" dirty="0" smtClean="0"/>
              <a:t>Now that our </a:t>
            </a:r>
          </a:p>
          <a:p>
            <a:r>
              <a:rPr lang="en-US" dirty="0" err="1" smtClean="0"/>
              <a:t>PyImageSearchANPR</a:t>
            </a:r>
            <a:endParaRPr lang="en-US" dirty="0" smtClean="0"/>
          </a:p>
          <a:p>
            <a:r>
              <a:rPr lang="en-US" dirty="0" smtClean="0"/>
              <a:t> class is implemented, we can move on to creating a Python driver script that </a:t>
            </a:r>
            <a:r>
              <a:rPr lang="en-US" dirty="0" err="1" smtClean="0"/>
              <a:t>will:Load</a:t>
            </a:r>
            <a:r>
              <a:rPr lang="en-US" dirty="0" smtClean="0"/>
              <a:t> an input image from disk</a:t>
            </a:r>
          </a:p>
          <a:p>
            <a:r>
              <a:rPr lang="en-US" dirty="0" smtClean="0"/>
              <a:t>Find the license plate in the input image</a:t>
            </a:r>
          </a:p>
          <a:p>
            <a:r>
              <a:rPr lang="en-US" dirty="0" smtClean="0"/>
              <a:t>OCR the license plate</a:t>
            </a:r>
          </a:p>
          <a:p>
            <a:r>
              <a:rPr lang="en-US" dirty="0" smtClean="0"/>
              <a:t>Display the ANPR result to our screen</a:t>
            </a:r>
          </a:p>
          <a:p>
            <a:r>
              <a:rPr lang="en-US" dirty="0" smtClean="0"/>
              <a:t>Let’s </a:t>
            </a:r>
            <a:r>
              <a:rPr lang="en-US" dirty="0" smtClean="0"/>
              <a:t>go  </a:t>
            </a:r>
            <a:r>
              <a:rPr lang="en-US" dirty="0" smtClean="0"/>
              <a:t>in the project directory and find our driver file </a:t>
            </a:r>
          </a:p>
          <a:p>
            <a:r>
              <a:rPr lang="en-US" dirty="0" smtClean="0"/>
              <a:t>ocr_license_plate.py:</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smtClean="0"/>
              <a:t>--clear-border</a:t>
            </a:r>
          </a:p>
          <a:p>
            <a:r>
              <a:rPr lang="en-US" sz="1400" dirty="0" smtClean="0"/>
              <a:t>: A flag indicating if we’ll clean up the edges of our license plate ROI prior to passing it to </a:t>
            </a:r>
            <a:r>
              <a:rPr lang="en-US" sz="1400" dirty="0" err="1" smtClean="0"/>
              <a:t>Tesseract</a:t>
            </a:r>
            <a:r>
              <a:rPr lang="en-US" sz="1400" dirty="0" smtClean="0"/>
              <a:t> (further details are presented in the </a:t>
            </a:r>
            <a:r>
              <a:rPr lang="en-US" sz="1400" i="1" dirty="0" smtClean="0"/>
              <a:t>“Pruning license plate candidates”</a:t>
            </a:r>
            <a:r>
              <a:rPr lang="en-US" sz="1400" dirty="0" smtClean="0"/>
              <a:t> section above).</a:t>
            </a:r>
          </a:p>
          <a:p>
            <a:r>
              <a:rPr lang="en-US" sz="1400" dirty="0" smtClean="0"/>
              <a:t>--</a:t>
            </a:r>
            <a:r>
              <a:rPr lang="en-US" sz="1400" dirty="0" err="1" smtClean="0"/>
              <a:t>psm</a:t>
            </a:r>
            <a:endParaRPr lang="en-US" sz="1400" dirty="0" smtClean="0"/>
          </a:p>
          <a:p>
            <a:r>
              <a:rPr lang="en-US" sz="1400" dirty="0" smtClean="0"/>
              <a:t>: </a:t>
            </a:r>
            <a:r>
              <a:rPr lang="en-US" sz="1400" dirty="0" err="1" smtClean="0"/>
              <a:t>Tesseract’s</a:t>
            </a:r>
            <a:r>
              <a:rPr lang="en-US" sz="1400" dirty="0" smtClean="0"/>
              <a:t> Page Segmentation Mode; a 7</a:t>
            </a:r>
          </a:p>
          <a:p>
            <a:r>
              <a:rPr lang="en-US" sz="1400" dirty="0" smtClean="0"/>
              <a:t> indicates that </a:t>
            </a:r>
            <a:r>
              <a:rPr lang="en-US" sz="1400" dirty="0" err="1" smtClean="0"/>
              <a:t>Tesseract</a:t>
            </a:r>
            <a:r>
              <a:rPr lang="en-US" sz="1400" dirty="0" smtClean="0"/>
              <a:t> should only look for one line of text.</a:t>
            </a:r>
          </a:p>
          <a:p>
            <a:r>
              <a:rPr lang="en-US" sz="1400" dirty="0" smtClean="0"/>
              <a:t>--debug</a:t>
            </a:r>
          </a:p>
          <a:p>
            <a:r>
              <a:rPr lang="en-US" sz="1400" dirty="0" smtClean="0"/>
              <a:t>: A </a:t>
            </a:r>
            <a:r>
              <a:rPr lang="en-US" sz="1400" dirty="0" err="1" smtClean="0"/>
              <a:t>boolean</a:t>
            </a:r>
            <a:r>
              <a:rPr lang="en-US" sz="1400" dirty="0" smtClean="0"/>
              <a:t> indicating whether we wish to display intermediate image processing pipeline debugging images</a:t>
            </a:r>
            <a:r>
              <a:rPr lang="en-US" sz="1400" dirty="0" smtClean="0"/>
              <a:t>.</a:t>
            </a:r>
          </a:p>
          <a:p>
            <a:r>
              <a:rPr lang="en-US" sz="1400" b="1" dirty="0" smtClean="0"/>
              <a:t>INITIALIZATION-</a:t>
            </a:r>
            <a:endParaRPr lang="en-US" sz="1400" b="1" dirty="0" smtClean="0"/>
          </a:p>
          <a:p>
            <a:r>
              <a:rPr lang="en-US" sz="1400" dirty="0" smtClean="0"/>
              <a:t># </a:t>
            </a:r>
            <a:r>
              <a:rPr lang="en-US" sz="1400" dirty="0" smtClean="0"/>
              <a:t>initialize our ANPR class</a:t>
            </a:r>
          </a:p>
          <a:p>
            <a:r>
              <a:rPr lang="en-US" sz="1400" dirty="0" err="1" smtClean="0"/>
              <a:t>anpr</a:t>
            </a:r>
            <a:r>
              <a:rPr lang="en-US" sz="1400" dirty="0" smtClean="0"/>
              <a:t> = </a:t>
            </a:r>
            <a:r>
              <a:rPr lang="en-US" sz="1400" dirty="0" err="1" smtClean="0"/>
              <a:t>PyImageSearchANPR</a:t>
            </a:r>
            <a:r>
              <a:rPr lang="en-US" sz="1400" dirty="0" smtClean="0"/>
              <a:t>(debug=</a:t>
            </a:r>
            <a:r>
              <a:rPr lang="en-US" sz="1400" dirty="0" err="1" smtClean="0"/>
              <a:t>args</a:t>
            </a:r>
            <a:r>
              <a:rPr lang="en-US" sz="1400" dirty="0" smtClean="0"/>
              <a:t>["debug"] &gt; 0)</a:t>
            </a:r>
          </a:p>
          <a:p>
            <a:r>
              <a:rPr lang="en-US" sz="1400" dirty="0" smtClean="0"/>
              <a:t># grab all image paths in the input directory</a:t>
            </a:r>
          </a:p>
          <a:p>
            <a:r>
              <a:rPr lang="en-US" sz="1400" dirty="0" err="1" smtClean="0"/>
              <a:t>imagePaths</a:t>
            </a:r>
            <a:r>
              <a:rPr lang="en-US" sz="1400" dirty="0" smtClean="0"/>
              <a:t> = sorted(list(</a:t>
            </a:r>
            <a:r>
              <a:rPr lang="en-US" sz="1400" dirty="0" err="1" smtClean="0"/>
              <a:t>paths.list_images</a:t>
            </a:r>
            <a:r>
              <a:rPr lang="en-US" sz="1400" dirty="0" smtClean="0"/>
              <a:t>(</a:t>
            </a:r>
            <a:r>
              <a:rPr lang="en-US" sz="1400" dirty="0" err="1" smtClean="0"/>
              <a:t>args</a:t>
            </a:r>
            <a:r>
              <a:rPr lang="en-US" sz="1400" dirty="0" smtClean="0"/>
              <a:t>["input"])))</a:t>
            </a:r>
            <a:endParaRPr lang="en-US" sz="1400" b="1" dirty="0" smtClean="0"/>
          </a:p>
          <a:p>
            <a:r>
              <a:rPr lang="en-US" sz="1400" b="1" dirty="0" smtClean="0"/>
              <a:t>IMAGEPATHS AND OCR’ING EACH OTHER –</a:t>
            </a:r>
          </a:p>
          <a:p>
            <a:r>
              <a:rPr lang="en-US" sz="1400" dirty="0" smtClean="0"/>
              <a:t># loop over all image paths in the input directory</a:t>
            </a:r>
          </a:p>
          <a:p>
            <a:r>
              <a:rPr lang="en-US" sz="1400" dirty="0" smtClean="0"/>
              <a:t>for </a:t>
            </a:r>
            <a:r>
              <a:rPr lang="en-US" sz="1400" dirty="0" err="1" smtClean="0"/>
              <a:t>imagePath</a:t>
            </a:r>
            <a:r>
              <a:rPr lang="en-US" sz="1400" dirty="0" smtClean="0"/>
              <a:t> in </a:t>
            </a:r>
            <a:r>
              <a:rPr lang="en-US" sz="1400" dirty="0" err="1" smtClean="0"/>
              <a:t>imagePaths</a:t>
            </a:r>
            <a:r>
              <a:rPr lang="en-US" sz="1400" dirty="0" smtClean="0"/>
              <a:t>:</a:t>
            </a:r>
          </a:p>
          <a:p>
            <a:r>
              <a:rPr lang="en-US" sz="1400" dirty="0" smtClean="0"/>
              <a:t># load the input image from disk and resize it</a:t>
            </a:r>
          </a:p>
          <a:p>
            <a:r>
              <a:rPr lang="en-US" sz="1400" dirty="0" smtClean="0"/>
              <a:t>image = cv2.imread(</a:t>
            </a:r>
            <a:r>
              <a:rPr lang="en-US" sz="1400" dirty="0" err="1" smtClean="0"/>
              <a:t>imagePath</a:t>
            </a:r>
            <a:r>
              <a:rPr lang="en-US" sz="1400" dirty="0" smtClean="0"/>
              <a:t>)</a:t>
            </a:r>
          </a:p>
          <a:p>
            <a:r>
              <a:rPr lang="en-US" sz="1400" dirty="0" smtClean="0"/>
              <a:t>image = </a:t>
            </a:r>
            <a:r>
              <a:rPr lang="en-US" sz="1400" dirty="0" err="1" smtClean="0"/>
              <a:t>imutils.resize</a:t>
            </a:r>
            <a:r>
              <a:rPr lang="en-US" sz="1400" dirty="0" smtClean="0"/>
              <a:t>(image, width=600)</a:t>
            </a:r>
          </a:p>
          <a:p>
            <a:endParaRPr lang="en-US" sz="1400" b="1" dirty="0"/>
          </a:p>
        </p:txBody>
      </p:sp>
      <p:sp>
        <p:nvSpPr>
          <p:cNvPr id="4" name="Text Placeholder 3"/>
          <p:cNvSpPr>
            <a:spLocks noGrp="1"/>
          </p:cNvSpPr>
          <p:nvPr>
            <p:ph type="body" sz="half" idx="2"/>
          </p:nvPr>
        </p:nvSpPr>
        <p:spPr/>
        <p:txBody>
          <a:bodyPr/>
          <a:lstStyle/>
          <a:p>
            <a:r>
              <a:rPr lang="en-US" dirty="0" smtClean="0"/>
              <a:t>help="whether or to clear border pixels before </a:t>
            </a:r>
            <a:r>
              <a:rPr lang="en-US" dirty="0" err="1" smtClean="0"/>
              <a:t>OCR'ing</a:t>
            </a:r>
            <a:r>
              <a:rPr lang="en-US" dirty="0" smtClean="0"/>
              <a:t>")</a:t>
            </a:r>
          </a:p>
          <a:p>
            <a:r>
              <a:rPr lang="en-US" dirty="0" err="1" smtClean="0"/>
              <a:t>ap.add_argument</a:t>
            </a:r>
            <a:r>
              <a:rPr lang="en-US" dirty="0" smtClean="0"/>
              <a:t>("-p", "--</a:t>
            </a:r>
            <a:r>
              <a:rPr lang="en-US" dirty="0" err="1" smtClean="0"/>
              <a:t>psm</a:t>
            </a:r>
            <a:r>
              <a:rPr lang="en-US" dirty="0" smtClean="0"/>
              <a:t>", type=</a:t>
            </a:r>
            <a:r>
              <a:rPr lang="en-US" dirty="0" err="1" smtClean="0"/>
              <a:t>int</a:t>
            </a:r>
            <a:r>
              <a:rPr lang="en-US" dirty="0" smtClean="0"/>
              <a:t>, default=7,</a:t>
            </a:r>
          </a:p>
          <a:p>
            <a:r>
              <a:rPr lang="en-US" dirty="0" smtClean="0"/>
              <a:t>help="default PSM mode for </a:t>
            </a:r>
            <a:r>
              <a:rPr lang="en-US" dirty="0" err="1" smtClean="0"/>
              <a:t>OCR'ing</a:t>
            </a:r>
            <a:r>
              <a:rPr lang="en-US" dirty="0" smtClean="0"/>
              <a:t> license plates")</a:t>
            </a:r>
          </a:p>
          <a:p>
            <a:r>
              <a:rPr lang="en-US" dirty="0" err="1" smtClean="0"/>
              <a:t>ap.add_argument</a:t>
            </a:r>
            <a:r>
              <a:rPr lang="en-US" dirty="0" smtClean="0"/>
              <a:t>("-d", "--debug", type=</a:t>
            </a:r>
            <a:r>
              <a:rPr lang="en-US" dirty="0" err="1" smtClean="0"/>
              <a:t>int</a:t>
            </a:r>
            <a:r>
              <a:rPr lang="en-US" dirty="0" smtClean="0"/>
              <a:t>, default=-1,</a:t>
            </a:r>
          </a:p>
          <a:p>
            <a:r>
              <a:rPr lang="en-US" dirty="0" smtClean="0"/>
              <a:t>help="whether or not to show additional visualizations")</a:t>
            </a:r>
          </a:p>
          <a:p>
            <a:r>
              <a:rPr lang="en-US" dirty="0" err="1" smtClean="0"/>
              <a:t>args</a:t>
            </a:r>
            <a:r>
              <a:rPr lang="en-US" dirty="0" smtClean="0"/>
              <a:t> = </a:t>
            </a:r>
            <a:r>
              <a:rPr lang="en-US" dirty="0" err="1" smtClean="0"/>
              <a:t>vars</a:t>
            </a:r>
            <a:r>
              <a:rPr lang="en-US" dirty="0" smtClean="0"/>
              <a:t>(</a:t>
            </a:r>
            <a:r>
              <a:rPr lang="en-US" dirty="0" err="1" smtClean="0"/>
              <a:t>ap.parse_args</a:t>
            </a:r>
            <a:r>
              <a:rPr lang="en-US" dirty="0" smtClean="0"/>
              <a:t>())</a:t>
            </a:r>
          </a:p>
          <a:p>
            <a:r>
              <a:rPr lang="en-US" dirty="0" smtClean="0"/>
              <a:t>Our </a:t>
            </a:r>
            <a:r>
              <a:rPr lang="en-US" b="1" dirty="0" smtClean="0"/>
              <a:t>command line arguments</a:t>
            </a:r>
            <a:r>
              <a:rPr lang="en-US" dirty="0" smtClean="0"/>
              <a:t> include:</a:t>
            </a:r>
          </a:p>
          <a:p>
            <a:r>
              <a:rPr lang="en-US" dirty="0" smtClean="0"/>
              <a:t>--input</a:t>
            </a:r>
          </a:p>
          <a:p>
            <a:r>
              <a:rPr lang="en-US" dirty="0" smtClean="0"/>
              <a:t>: The required path to the input directory of vehicle images.</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License/Number Plate Recognition (ANPR) with Python</a:t>
            </a:r>
            <a:endParaRPr lang="en-US" dirty="0"/>
          </a:p>
        </p:txBody>
      </p:sp>
      <p:sp>
        <p:nvSpPr>
          <p:cNvPr id="3" name="Content Placeholder 2"/>
          <p:cNvSpPr>
            <a:spLocks noGrp="1"/>
          </p:cNvSpPr>
          <p:nvPr>
            <p:ph idx="1"/>
          </p:nvPr>
        </p:nvSpPr>
        <p:spPr/>
        <p:txBody>
          <a:bodyPr/>
          <a:lstStyle/>
          <a:p>
            <a:r>
              <a:rPr lang="en-US" sz="1400" dirty="0" smtClean="0"/>
              <a:t>box = </a:t>
            </a:r>
            <a:r>
              <a:rPr lang="en-US" sz="1400" dirty="0" err="1" smtClean="0"/>
              <a:t>box.astype</a:t>
            </a:r>
            <a:r>
              <a:rPr lang="en-US" sz="1400" dirty="0" smtClean="0"/>
              <a:t>("</a:t>
            </a:r>
            <a:r>
              <a:rPr lang="en-US" sz="1400" dirty="0" err="1" smtClean="0"/>
              <a:t>int</a:t>
            </a:r>
            <a:r>
              <a:rPr lang="en-US" sz="1400" dirty="0" smtClean="0"/>
              <a:t>")</a:t>
            </a:r>
          </a:p>
          <a:p>
            <a:r>
              <a:rPr lang="en-US" sz="1400" dirty="0" smtClean="0"/>
              <a:t>cv2.drawContours(image, [box], -1, (0, 255, 0), 2)</a:t>
            </a:r>
          </a:p>
          <a:p>
            <a:r>
              <a:rPr lang="en-US" sz="1400" dirty="0" smtClean="0"/>
              <a:t># compute a normal (</a:t>
            </a:r>
            <a:r>
              <a:rPr lang="en-US" sz="1400" dirty="0" err="1" smtClean="0"/>
              <a:t>unrotated</a:t>
            </a:r>
            <a:r>
              <a:rPr lang="en-US" sz="1400" dirty="0" smtClean="0"/>
              <a:t>) bounding box for the license</a:t>
            </a:r>
          </a:p>
          <a:p>
            <a:r>
              <a:rPr lang="en-US" sz="1400" dirty="0" smtClean="0"/>
              <a:t># plate and then draw the </a:t>
            </a:r>
            <a:r>
              <a:rPr lang="en-US" sz="1400" dirty="0" err="1" smtClean="0"/>
              <a:t>OCR'd</a:t>
            </a:r>
            <a:r>
              <a:rPr lang="en-US" sz="1400" dirty="0" smtClean="0"/>
              <a:t> license plate text on the</a:t>
            </a:r>
          </a:p>
          <a:p>
            <a:r>
              <a:rPr lang="en-US" sz="1400" dirty="0" smtClean="0"/>
              <a:t># image</a:t>
            </a:r>
          </a:p>
          <a:p>
            <a:r>
              <a:rPr lang="en-US" sz="1400" dirty="0" smtClean="0"/>
              <a:t>(x, y, w, h) = cv2.boundingRect(</a:t>
            </a:r>
            <a:r>
              <a:rPr lang="en-US" sz="1400" dirty="0" err="1" smtClean="0"/>
              <a:t>lpCnt</a:t>
            </a:r>
            <a:r>
              <a:rPr lang="en-US" sz="1400" dirty="0" smtClean="0"/>
              <a:t>)</a:t>
            </a:r>
          </a:p>
          <a:p>
            <a:r>
              <a:rPr lang="en-US" sz="1400" dirty="0" smtClean="0"/>
              <a:t>cv2.putText(image, </a:t>
            </a:r>
            <a:r>
              <a:rPr lang="en-US" sz="1400" dirty="0" err="1" smtClean="0"/>
              <a:t>cleanup_text</a:t>
            </a:r>
            <a:r>
              <a:rPr lang="en-US" sz="1400" dirty="0" smtClean="0"/>
              <a:t>(</a:t>
            </a:r>
            <a:r>
              <a:rPr lang="en-US" sz="1400" dirty="0" err="1" smtClean="0"/>
              <a:t>lpText</a:t>
            </a:r>
            <a:r>
              <a:rPr lang="en-US" sz="1400" dirty="0" smtClean="0"/>
              <a:t>), (x, y - 15),</a:t>
            </a:r>
          </a:p>
          <a:p>
            <a:r>
              <a:rPr lang="en-US" sz="1400" dirty="0" smtClean="0"/>
              <a:t>cv2.FONT_HERSHEY_SIMPLEX, 0.75, (0, 255, 0), 2)</a:t>
            </a:r>
          </a:p>
          <a:p>
            <a:r>
              <a:rPr lang="en-US" sz="1400" dirty="0" smtClean="0"/>
              <a:t># show the output ANPR image</a:t>
            </a:r>
          </a:p>
          <a:p>
            <a:r>
              <a:rPr lang="en-US" sz="1400" dirty="0" smtClean="0"/>
              <a:t>print("[INFO] {}".format(</a:t>
            </a:r>
            <a:r>
              <a:rPr lang="en-US" sz="1400" dirty="0" err="1" smtClean="0"/>
              <a:t>lpText</a:t>
            </a:r>
            <a:r>
              <a:rPr lang="en-US" sz="1400" dirty="0" smtClean="0"/>
              <a:t>))</a:t>
            </a:r>
          </a:p>
          <a:p>
            <a:r>
              <a:rPr lang="en-US" sz="1400" dirty="0" smtClean="0"/>
              <a:t>cv2.imshow("Output ANPR", image)</a:t>
            </a:r>
          </a:p>
          <a:p>
            <a:r>
              <a:rPr lang="en-US" sz="1400" dirty="0" smtClean="0"/>
              <a:t>cv2.waitKey(0)</a:t>
            </a:r>
            <a:endParaRPr lang="en-US" sz="1600" b="1" dirty="0" smtClean="0"/>
          </a:p>
          <a:p>
            <a:r>
              <a:rPr lang="en-US" sz="1600" b="1" dirty="0" smtClean="0"/>
              <a:t>CONCLUSION-   </a:t>
            </a:r>
            <a:r>
              <a:rPr lang="en-US" sz="1600" dirty="0" smtClean="0"/>
              <a:t>I’ve </a:t>
            </a:r>
            <a:r>
              <a:rPr lang="en-US" sz="1600" dirty="0" smtClean="0"/>
              <a:t>successfully applied ANPR to all of these images, including license/number plate examples on the front or back of the vehicle</a:t>
            </a:r>
            <a:r>
              <a:rPr lang="en-US" sz="1600" dirty="0" smtClean="0"/>
              <a:t>. But there are limitations due to foreground pixels because they touch the </a:t>
            </a:r>
            <a:r>
              <a:rPr lang="en-US" sz="1600" dirty="0" err="1" smtClean="0"/>
              <a:t>tesserect</a:t>
            </a:r>
            <a:r>
              <a:rPr lang="en-US" sz="1600" dirty="0" smtClean="0"/>
              <a:t> </a:t>
            </a:r>
            <a:r>
              <a:rPr lang="en-US" sz="1600" dirty="0" err="1" smtClean="0"/>
              <a:t>ocr</a:t>
            </a:r>
            <a:r>
              <a:rPr lang="en-US" sz="1600" dirty="0" smtClean="0"/>
              <a:t>.</a:t>
            </a:r>
          </a:p>
          <a:p>
            <a:endParaRPr lang="en-US" sz="1600" b="1" dirty="0" smtClean="0"/>
          </a:p>
          <a:p>
            <a:r>
              <a:rPr lang="en-US" sz="1600" b="1" dirty="0" smtClean="0"/>
              <a:t>REFERENCES-  DATASET CURATED BY DEVIKA MISHRA FROM DATATURKS AND I HAVE USED THE SAME. WHICH IS FREELY AVAILABLE.</a:t>
            </a:r>
            <a:endParaRPr lang="en-US" sz="1600" b="1" dirty="0"/>
          </a:p>
        </p:txBody>
      </p:sp>
      <p:sp>
        <p:nvSpPr>
          <p:cNvPr id="4" name="Text Placeholder 3"/>
          <p:cNvSpPr>
            <a:spLocks noGrp="1"/>
          </p:cNvSpPr>
          <p:nvPr>
            <p:ph type="body" sz="half" idx="2"/>
          </p:nvPr>
        </p:nvSpPr>
        <p:spPr/>
        <p:txBody>
          <a:bodyPr/>
          <a:lstStyle/>
          <a:p>
            <a:r>
              <a:rPr lang="en-US" dirty="0" smtClean="0"/>
              <a:t># apply automatic license plate recognition</a:t>
            </a:r>
          </a:p>
          <a:p>
            <a:r>
              <a:rPr lang="en-US" dirty="0" smtClean="0"/>
              <a:t>(</a:t>
            </a:r>
            <a:r>
              <a:rPr lang="en-US" dirty="0" err="1" smtClean="0"/>
              <a:t>lpText</a:t>
            </a:r>
            <a:r>
              <a:rPr lang="en-US" dirty="0" smtClean="0"/>
              <a:t>, </a:t>
            </a:r>
            <a:r>
              <a:rPr lang="en-US" dirty="0" err="1" smtClean="0"/>
              <a:t>lpCnt</a:t>
            </a:r>
            <a:r>
              <a:rPr lang="en-US" dirty="0" smtClean="0"/>
              <a:t>) = </a:t>
            </a:r>
            <a:r>
              <a:rPr lang="en-US" dirty="0" err="1" smtClean="0"/>
              <a:t>anpr.find_and_ocr</a:t>
            </a:r>
            <a:r>
              <a:rPr lang="en-US" dirty="0" smtClean="0"/>
              <a:t>(image, </a:t>
            </a:r>
            <a:r>
              <a:rPr lang="en-US" dirty="0" err="1" smtClean="0"/>
              <a:t>psm</a:t>
            </a:r>
            <a:r>
              <a:rPr lang="en-US" dirty="0" smtClean="0"/>
              <a:t>=</a:t>
            </a:r>
            <a:r>
              <a:rPr lang="en-US" dirty="0" err="1" smtClean="0"/>
              <a:t>args</a:t>
            </a:r>
            <a:r>
              <a:rPr lang="en-US" dirty="0" smtClean="0"/>
              <a:t>["</a:t>
            </a:r>
            <a:r>
              <a:rPr lang="en-US" dirty="0" err="1" smtClean="0"/>
              <a:t>psm</a:t>
            </a:r>
            <a:r>
              <a:rPr lang="en-US" dirty="0" smtClean="0"/>
              <a:t>"],</a:t>
            </a:r>
          </a:p>
          <a:p>
            <a:r>
              <a:rPr lang="en-US" dirty="0" err="1" smtClean="0"/>
              <a:t>clearBorder</a:t>
            </a:r>
            <a:r>
              <a:rPr lang="en-US" dirty="0" smtClean="0"/>
              <a:t>=</a:t>
            </a:r>
            <a:r>
              <a:rPr lang="en-US" dirty="0" err="1" smtClean="0"/>
              <a:t>args</a:t>
            </a:r>
            <a:r>
              <a:rPr lang="en-US" dirty="0" smtClean="0"/>
              <a:t>["</a:t>
            </a:r>
            <a:r>
              <a:rPr lang="en-US" dirty="0" err="1" smtClean="0"/>
              <a:t>clear_border</a:t>
            </a:r>
            <a:r>
              <a:rPr lang="en-US" dirty="0" smtClean="0"/>
              <a:t>"] &gt; 0)</a:t>
            </a:r>
          </a:p>
          <a:p>
            <a:r>
              <a:rPr lang="en-US" dirty="0" smtClean="0"/>
              <a:t># only continue if the license plate was successfully </a:t>
            </a:r>
            <a:r>
              <a:rPr lang="en-US" dirty="0" err="1" smtClean="0"/>
              <a:t>OCR'd</a:t>
            </a:r>
            <a:endParaRPr lang="en-US" dirty="0" smtClean="0"/>
          </a:p>
          <a:p>
            <a:r>
              <a:rPr lang="en-US" dirty="0" smtClean="0"/>
              <a:t>if </a:t>
            </a:r>
            <a:r>
              <a:rPr lang="en-US" dirty="0" err="1" smtClean="0"/>
              <a:t>lpText</a:t>
            </a:r>
            <a:r>
              <a:rPr lang="en-US" dirty="0" smtClean="0"/>
              <a:t> is not None and </a:t>
            </a:r>
            <a:r>
              <a:rPr lang="en-US" dirty="0" err="1" smtClean="0"/>
              <a:t>lpCnt</a:t>
            </a:r>
            <a:r>
              <a:rPr lang="en-US" dirty="0" smtClean="0"/>
              <a:t> is not None:</a:t>
            </a:r>
          </a:p>
          <a:p>
            <a:r>
              <a:rPr lang="en-US" dirty="0" smtClean="0"/>
              <a:t># fit a rotated bounding box to the license plate contour and</a:t>
            </a:r>
          </a:p>
          <a:p>
            <a:r>
              <a:rPr lang="en-US" dirty="0" smtClean="0"/>
              <a:t># draw the bounding box on the license plate</a:t>
            </a:r>
          </a:p>
          <a:p>
            <a:r>
              <a:rPr lang="en-US" dirty="0" smtClean="0"/>
              <a:t>box = cv2.boxPoints(cv2.minAreaRect(</a:t>
            </a:r>
            <a:r>
              <a:rPr lang="en-US" dirty="0" err="1" smtClean="0"/>
              <a:t>lpCnt</a:t>
            </a:r>
            <a:r>
              <a:rPr lang="en-US" dirty="0" smtClean="0"/>
              <a:t>))</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Vision is really hard</a:t>
            </a:r>
          </a:p>
        </p:txBody>
      </p:sp>
      <p:sp>
        <p:nvSpPr>
          <p:cNvPr id="7171" name="Text Box 2"/>
          <p:cNvSpPr txBox="1">
            <a:spLocks noChangeArrowheads="1"/>
          </p:cNvSpPr>
          <p:nvPr/>
        </p:nvSpPr>
        <p:spPr bwMode="auto">
          <a:xfrm>
            <a:off x="347663" y="1295400"/>
            <a:ext cx="8262937" cy="5257800"/>
          </a:xfrm>
          <a:prstGeom prst="rect">
            <a:avLst/>
          </a:prstGeom>
          <a:noFill/>
          <a:ln w="9525">
            <a:noFill/>
            <a:round/>
            <a:headEnd/>
            <a:tailEnd/>
          </a:ln>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rgbClr val="000000"/>
                </a:solidFill>
              </a:rPr>
              <a:t>Vision is an amazing feat of natural intelligence	</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Visual cortex occupies about 50% of Macaque brain</a:t>
            </a:r>
          </a:p>
          <a:p>
            <a:pPr marL="741363" lvl="1" indent="-284163">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More human brain devoted to vision than anything else</a:t>
            </a:r>
          </a:p>
        </p:txBody>
      </p:sp>
      <p:pic>
        <p:nvPicPr>
          <p:cNvPr id="7172" name="Picture 3"/>
          <p:cNvPicPr>
            <a:picLocks noChangeAspect="1" noChangeArrowheads="1"/>
          </p:cNvPicPr>
          <p:nvPr/>
        </p:nvPicPr>
        <p:blipFill>
          <a:blip r:embed="rId3"/>
          <a:srcRect/>
          <a:stretch>
            <a:fillRect/>
          </a:stretch>
        </p:blipFill>
        <p:spPr bwMode="auto">
          <a:xfrm>
            <a:off x="3124200" y="3657600"/>
            <a:ext cx="2070100" cy="3048000"/>
          </a:xfrm>
          <a:prstGeom prst="rect">
            <a:avLst/>
          </a:prstGeom>
          <a:noFill/>
          <a:ln w="9525">
            <a:noFill/>
            <a:round/>
            <a:headEnd/>
            <a:tailEnd/>
          </a:ln>
        </p:spPr>
      </p:pic>
      <p:sp>
        <p:nvSpPr>
          <p:cNvPr id="7173" name="AutoShape 4"/>
          <p:cNvSpPr>
            <a:spLocks noChangeArrowheads="1"/>
          </p:cNvSpPr>
          <p:nvPr/>
        </p:nvSpPr>
        <p:spPr bwMode="auto">
          <a:xfrm>
            <a:off x="5105400" y="3657600"/>
            <a:ext cx="2438400" cy="1371600"/>
          </a:xfrm>
          <a:custGeom>
            <a:avLst/>
            <a:gdLst>
              <a:gd name="T0" fmla="*/ 137519445 w 43200"/>
              <a:gd name="T1" fmla="*/ 21774150 h 43200"/>
              <a:gd name="T2" fmla="*/ 68817070 w 43200"/>
              <a:gd name="T3" fmla="*/ 43501945 h 43200"/>
              <a:gd name="T4" fmla="*/ 426946 w 43200"/>
              <a:gd name="T5" fmla="*/ 21774150 h 43200"/>
              <a:gd name="T6" fmla="*/ 68817070 w 43200"/>
              <a:gd name="T7" fmla="*/ 2489930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rgbClr val="000000"/>
                </a:solidFill>
                <a:latin typeface="Comic Sans MS" pitchFamily="64" charset="0"/>
              </a:rPr>
              <a:t>Is that a queen or a bishop?</a:t>
            </a:r>
          </a:p>
        </p:txBody>
      </p:sp>
      <p:sp>
        <p:nvSpPr>
          <p:cNvPr id="7174" name="Freeform 5"/>
          <p:cNvSpPr>
            <a:spLocks noChangeArrowheads="1"/>
          </p:cNvSpPr>
          <p:nvPr/>
        </p:nvSpPr>
        <p:spPr bwMode="auto">
          <a:xfrm>
            <a:off x="4343400" y="3886200"/>
            <a:ext cx="152400" cy="152400"/>
          </a:xfrm>
          <a:custGeom>
            <a:avLst/>
            <a:gdLst>
              <a:gd name="T0" fmla="*/ 537185 w 43200"/>
              <a:gd name="T1" fmla="*/ 268817 h 43200"/>
              <a:gd name="T2" fmla="*/ 268817 w 43200"/>
              <a:gd name="T3" fmla="*/ 537062 h 43200"/>
              <a:gd name="T4" fmla="*/ 1669 w 43200"/>
              <a:gd name="T5" fmla="*/ 268817 h 43200"/>
              <a:gd name="T6" fmla="*/ 268817 w 43200"/>
              <a:gd name="T7" fmla="*/ 30741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p:spPr>
        <p:txBody>
          <a:bodyPr wrap="none" anchor="ctr"/>
          <a:lstStyle/>
          <a:p>
            <a:endParaRPr lang="en-US"/>
          </a:p>
        </p:txBody>
      </p:sp>
      <p:sp>
        <p:nvSpPr>
          <p:cNvPr id="7175" name="Freeform 6"/>
          <p:cNvSpPr>
            <a:spLocks noChangeArrowheads="1"/>
          </p:cNvSpPr>
          <p:nvPr/>
        </p:nvSpPr>
        <p:spPr bwMode="auto">
          <a:xfrm>
            <a:off x="4724400" y="3886200"/>
            <a:ext cx="304800" cy="228600"/>
          </a:xfrm>
          <a:custGeom>
            <a:avLst/>
            <a:gdLst>
              <a:gd name="T0" fmla="*/ 2148741 w 43200"/>
              <a:gd name="T1" fmla="*/ 604837 h 43200"/>
              <a:gd name="T2" fmla="*/ 1075267 w 43200"/>
              <a:gd name="T3" fmla="*/ 1208389 h 43200"/>
              <a:gd name="T4" fmla="*/ 6667 w 43200"/>
              <a:gd name="T5" fmla="*/ 604837 h 43200"/>
              <a:gd name="T6" fmla="*/ 1075267 w 43200"/>
              <a:gd name="T7" fmla="*/ 69162 h 43200"/>
              <a:gd name="T8" fmla="*/ 0 60000 65536"/>
              <a:gd name="T9" fmla="*/ 0 60000 65536"/>
              <a:gd name="T10" fmla="*/ 0 60000 65536"/>
              <a:gd name="T11" fmla="*/ 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DCE6F2"/>
          </a:solidFill>
          <a:ln w="9360">
            <a:solidFill>
              <a:srgbClr val="000000"/>
            </a:solidFill>
            <a:round/>
            <a:headEnd/>
            <a:tailEnd/>
          </a:ln>
        </p:spPr>
        <p:txBody>
          <a:bodyPr wrap="none" anchor="ctr"/>
          <a:lstStyle/>
          <a:p>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Why computer vision matters</a:t>
            </a:r>
          </a:p>
        </p:txBody>
      </p:sp>
      <p:pic>
        <p:nvPicPr>
          <p:cNvPr id="8195" name="Picture 2"/>
          <p:cNvPicPr>
            <a:picLocks noChangeAspect="1" noChangeArrowheads="1"/>
          </p:cNvPicPr>
          <p:nvPr/>
        </p:nvPicPr>
        <p:blipFill>
          <a:blip r:embed="rId3"/>
          <a:srcRect/>
          <a:stretch>
            <a:fillRect/>
          </a:stretch>
        </p:blipFill>
        <p:spPr bwMode="auto">
          <a:xfrm>
            <a:off x="609600" y="1609725"/>
            <a:ext cx="2138363" cy="1600200"/>
          </a:xfrm>
          <a:prstGeom prst="rect">
            <a:avLst/>
          </a:prstGeom>
          <a:noFill/>
          <a:ln w="9525">
            <a:noFill/>
            <a:round/>
            <a:headEnd/>
            <a:tailEnd/>
          </a:ln>
        </p:spPr>
      </p:pic>
      <p:sp>
        <p:nvSpPr>
          <p:cNvPr id="8196" name="Text Box 3"/>
          <p:cNvSpPr txBox="1">
            <a:spLocks noChangeArrowheads="1"/>
          </p:cNvSpPr>
          <p:nvPr/>
        </p:nvSpPr>
        <p:spPr bwMode="auto">
          <a:xfrm>
            <a:off x="996950" y="3286125"/>
            <a:ext cx="1189038"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Safety</a:t>
            </a:r>
          </a:p>
        </p:txBody>
      </p:sp>
      <p:pic>
        <p:nvPicPr>
          <p:cNvPr id="8197" name="Picture 4"/>
          <p:cNvPicPr>
            <a:picLocks noChangeAspect="1" noChangeArrowheads="1"/>
          </p:cNvPicPr>
          <p:nvPr/>
        </p:nvPicPr>
        <p:blipFill>
          <a:blip r:embed="rId4"/>
          <a:srcRect/>
          <a:stretch>
            <a:fillRect/>
          </a:stretch>
        </p:blipFill>
        <p:spPr bwMode="auto">
          <a:xfrm>
            <a:off x="3200400" y="1609725"/>
            <a:ext cx="2401888" cy="1600200"/>
          </a:xfrm>
          <a:prstGeom prst="rect">
            <a:avLst/>
          </a:prstGeom>
          <a:noFill/>
          <a:ln w="9525">
            <a:noFill/>
            <a:round/>
            <a:headEnd/>
            <a:tailEnd/>
          </a:ln>
        </p:spPr>
      </p:pic>
      <p:sp>
        <p:nvSpPr>
          <p:cNvPr id="8198" name="Text Box 5"/>
          <p:cNvSpPr txBox="1">
            <a:spLocks noChangeArrowheads="1"/>
          </p:cNvSpPr>
          <p:nvPr/>
        </p:nvSpPr>
        <p:spPr bwMode="auto">
          <a:xfrm>
            <a:off x="3817938" y="3209925"/>
            <a:ext cx="1209675"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Health</a:t>
            </a:r>
          </a:p>
        </p:txBody>
      </p:sp>
      <p:pic>
        <p:nvPicPr>
          <p:cNvPr id="8199" name="Picture 6"/>
          <p:cNvPicPr>
            <a:picLocks noChangeAspect="1" noChangeArrowheads="1"/>
          </p:cNvPicPr>
          <p:nvPr/>
        </p:nvPicPr>
        <p:blipFill>
          <a:blip r:embed="rId5"/>
          <a:srcRect/>
          <a:stretch>
            <a:fillRect/>
          </a:stretch>
        </p:blipFill>
        <p:spPr bwMode="auto">
          <a:xfrm>
            <a:off x="6248400" y="1609725"/>
            <a:ext cx="2005013" cy="1600200"/>
          </a:xfrm>
          <a:prstGeom prst="rect">
            <a:avLst/>
          </a:prstGeom>
          <a:noFill/>
          <a:ln w="9525">
            <a:noFill/>
            <a:round/>
            <a:headEnd/>
            <a:tailEnd/>
          </a:ln>
        </p:spPr>
      </p:pic>
      <p:sp>
        <p:nvSpPr>
          <p:cNvPr id="8200" name="Text Box 7"/>
          <p:cNvSpPr txBox="1">
            <a:spLocks noChangeArrowheads="1"/>
          </p:cNvSpPr>
          <p:nvPr/>
        </p:nvSpPr>
        <p:spPr bwMode="auto">
          <a:xfrm>
            <a:off x="6408738" y="3209925"/>
            <a:ext cx="1466850"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Security</a:t>
            </a:r>
          </a:p>
        </p:txBody>
      </p:sp>
      <p:sp>
        <p:nvSpPr>
          <p:cNvPr id="8201" name="Text Box 8"/>
          <p:cNvSpPr txBox="1">
            <a:spLocks noChangeArrowheads="1"/>
          </p:cNvSpPr>
          <p:nvPr/>
        </p:nvSpPr>
        <p:spPr bwMode="auto">
          <a:xfrm>
            <a:off x="923925" y="5953125"/>
            <a:ext cx="1446213"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Comfort</a:t>
            </a:r>
          </a:p>
        </p:txBody>
      </p:sp>
      <p:pic>
        <p:nvPicPr>
          <p:cNvPr id="8202" name="Picture 9"/>
          <p:cNvPicPr>
            <a:picLocks noChangeAspect="1" noChangeArrowheads="1"/>
          </p:cNvPicPr>
          <p:nvPr/>
        </p:nvPicPr>
        <p:blipFill>
          <a:blip r:embed="rId6"/>
          <a:srcRect/>
          <a:stretch>
            <a:fillRect/>
          </a:stretch>
        </p:blipFill>
        <p:spPr bwMode="auto">
          <a:xfrm>
            <a:off x="6248400" y="4343400"/>
            <a:ext cx="2095500" cy="1600200"/>
          </a:xfrm>
          <a:prstGeom prst="rect">
            <a:avLst/>
          </a:prstGeom>
          <a:noFill/>
          <a:ln w="9360">
            <a:solidFill>
              <a:srgbClr val="000000"/>
            </a:solidFill>
            <a:miter lim="800000"/>
            <a:headEnd/>
            <a:tailEnd/>
          </a:ln>
        </p:spPr>
      </p:pic>
      <p:sp>
        <p:nvSpPr>
          <p:cNvPr id="8203" name="Text Box 10"/>
          <p:cNvSpPr txBox="1">
            <a:spLocks noChangeArrowheads="1"/>
          </p:cNvSpPr>
          <p:nvPr/>
        </p:nvSpPr>
        <p:spPr bwMode="auto">
          <a:xfrm>
            <a:off x="6711950" y="5943600"/>
            <a:ext cx="1328738"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Access</a:t>
            </a:r>
          </a:p>
        </p:txBody>
      </p:sp>
      <p:pic>
        <p:nvPicPr>
          <p:cNvPr id="8204" name="Picture 11"/>
          <p:cNvPicPr>
            <a:picLocks noChangeAspect="1" noChangeArrowheads="1"/>
          </p:cNvPicPr>
          <p:nvPr/>
        </p:nvPicPr>
        <p:blipFill>
          <a:blip r:embed="rId7"/>
          <a:srcRect l="20079" t="7430"/>
          <a:stretch>
            <a:fillRect/>
          </a:stretch>
        </p:blipFill>
        <p:spPr bwMode="auto">
          <a:xfrm>
            <a:off x="3276600" y="4343400"/>
            <a:ext cx="2216150" cy="1600200"/>
          </a:xfrm>
          <a:prstGeom prst="rect">
            <a:avLst/>
          </a:prstGeom>
          <a:noFill/>
          <a:ln w="9525">
            <a:noFill/>
            <a:round/>
            <a:headEnd/>
            <a:tailEnd/>
          </a:ln>
        </p:spPr>
      </p:pic>
      <p:sp>
        <p:nvSpPr>
          <p:cNvPr id="8205" name="Text Box 12"/>
          <p:cNvSpPr txBox="1">
            <a:spLocks noChangeArrowheads="1"/>
          </p:cNvSpPr>
          <p:nvPr/>
        </p:nvSpPr>
        <p:spPr bwMode="auto">
          <a:xfrm>
            <a:off x="3967163" y="5867400"/>
            <a:ext cx="793750" cy="520700"/>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a:solidFill>
                  <a:srgbClr val="000000"/>
                </a:solidFill>
                <a:latin typeface="Arial" charset="0"/>
              </a:rPr>
              <a:t>Fun</a:t>
            </a:r>
          </a:p>
        </p:txBody>
      </p:sp>
      <p:pic>
        <p:nvPicPr>
          <p:cNvPr id="8206" name="Picture 13"/>
          <p:cNvPicPr>
            <a:picLocks noChangeAspect="1" noChangeArrowheads="1"/>
          </p:cNvPicPr>
          <p:nvPr/>
        </p:nvPicPr>
        <p:blipFill>
          <a:blip r:embed="rId8"/>
          <a:srcRect l="27005" r="8202" b="32709"/>
          <a:stretch>
            <a:fillRect/>
          </a:stretch>
        </p:blipFill>
        <p:spPr bwMode="auto">
          <a:xfrm>
            <a:off x="762000" y="4343400"/>
            <a:ext cx="1920875" cy="16002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457200" y="-76200"/>
            <a:ext cx="8229600" cy="10668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rPr>
              <a:t>Ridiculously brief history of computer vision</a:t>
            </a:r>
          </a:p>
        </p:txBody>
      </p:sp>
      <p:pic>
        <p:nvPicPr>
          <p:cNvPr id="25602" name="Picture 2"/>
          <p:cNvPicPr>
            <a:picLocks noChangeAspect="1" noChangeArrowheads="1"/>
          </p:cNvPicPr>
          <p:nvPr/>
        </p:nvPicPr>
        <p:blipFill>
          <a:blip r:embed="rId3"/>
          <a:srcRect/>
          <a:stretch>
            <a:fillRect/>
          </a:stretch>
        </p:blipFill>
        <p:spPr bwMode="auto">
          <a:xfrm>
            <a:off x="6477000" y="762000"/>
            <a:ext cx="1752600" cy="1673225"/>
          </a:xfrm>
          <a:prstGeom prst="rect">
            <a:avLst/>
          </a:prstGeom>
          <a:noFill/>
          <a:ln w="9525">
            <a:noFill/>
            <a:round/>
            <a:headEnd/>
            <a:tailEnd/>
          </a:ln>
        </p:spPr>
      </p:pic>
      <p:sp>
        <p:nvSpPr>
          <p:cNvPr id="25603" name="Text Box 3"/>
          <p:cNvSpPr txBox="1">
            <a:spLocks noChangeArrowheads="1"/>
          </p:cNvSpPr>
          <p:nvPr/>
        </p:nvSpPr>
        <p:spPr bwMode="auto">
          <a:xfrm>
            <a:off x="457200" y="990600"/>
            <a:ext cx="5486400" cy="6151563"/>
          </a:xfrm>
          <a:prstGeom prst="rect">
            <a:avLst/>
          </a:prstGeom>
          <a:noFill/>
          <a:ln w="9525">
            <a:noFill/>
            <a:round/>
            <a:headEnd/>
            <a:tailEnd/>
          </a:ln>
        </p:spPr>
        <p:txBody>
          <a:bodyPr/>
          <a:lstStyle/>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1966: Minsky assigns computer vision as an undergrad summer project</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1960’s: interpretation of synthetic worlds</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1970’s: some progress on interpreting selected images</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1980’s: ANNs come and go; shift toward geometry and increased mathematical rigor</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1990’s: face recognition; statistical analysis in vogue</a:t>
            </a:r>
          </a:p>
          <a:p>
            <a:pPr marL="341313" indent="-341313">
              <a:lnSpc>
                <a:spcPct val="90000"/>
              </a:lnSpc>
              <a:spcBef>
                <a:spcPts val="6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a:solidFill>
                  <a:srgbClr val="000000"/>
                </a:solidFill>
              </a:rPr>
              <a:t>2000’s: broader recognition; large annotated datasets available; video processing starts</a:t>
            </a:r>
          </a:p>
          <a:p>
            <a:pPr marL="341313" indent="-341313">
              <a:lnSpc>
                <a:spcPct val="90000"/>
              </a:lnSpc>
              <a:spcBef>
                <a:spcPts val="600"/>
              </a:spcBef>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a:solidFill>
                <a:srgbClr val="000000"/>
              </a:solidFill>
            </a:endParaRPr>
          </a:p>
        </p:txBody>
      </p:sp>
      <p:sp>
        <p:nvSpPr>
          <p:cNvPr id="25604" name="Text Box 4"/>
          <p:cNvSpPr txBox="1">
            <a:spLocks noChangeArrowheads="1"/>
          </p:cNvSpPr>
          <p:nvPr/>
        </p:nvSpPr>
        <p:spPr bwMode="auto">
          <a:xfrm>
            <a:off x="6784975" y="2286000"/>
            <a:ext cx="1143000" cy="306388"/>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rPr>
              <a:t>Guzman ‘68</a:t>
            </a:r>
          </a:p>
        </p:txBody>
      </p:sp>
      <p:pic>
        <p:nvPicPr>
          <p:cNvPr id="25605" name="Picture 5"/>
          <p:cNvPicPr>
            <a:picLocks noChangeAspect="1" noChangeArrowheads="1"/>
          </p:cNvPicPr>
          <p:nvPr/>
        </p:nvPicPr>
        <p:blipFill>
          <a:blip r:embed="rId4"/>
          <a:srcRect l="64284" t="2715" r="4965" b="19206"/>
          <a:stretch>
            <a:fillRect/>
          </a:stretch>
        </p:blipFill>
        <p:spPr bwMode="auto">
          <a:xfrm>
            <a:off x="6477000" y="2590800"/>
            <a:ext cx="1863725" cy="1831975"/>
          </a:xfrm>
          <a:prstGeom prst="rect">
            <a:avLst/>
          </a:prstGeom>
          <a:noFill/>
          <a:ln w="9525">
            <a:noFill/>
            <a:round/>
            <a:headEnd/>
            <a:tailEnd/>
          </a:ln>
        </p:spPr>
      </p:pic>
      <p:sp>
        <p:nvSpPr>
          <p:cNvPr id="25606" name="Text Box 6"/>
          <p:cNvSpPr txBox="1">
            <a:spLocks noChangeArrowheads="1"/>
          </p:cNvSpPr>
          <p:nvPr/>
        </p:nvSpPr>
        <p:spPr bwMode="auto">
          <a:xfrm>
            <a:off x="6786563" y="4343400"/>
            <a:ext cx="1520825" cy="306388"/>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rPr>
              <a:t>Ohta Kanade ‘78</a:t>
            </a:r>
          </a:p>
        </p:txBody>
      </p:sp>
      <p:pic>
        <p:nvPicPr>
          <p:cNvPr id="25607" name="Picture 7"/>
          <p:cNvPicPr>
            <a:picLocks noChangeAspect="1" noChangeArrowheads="1"/>
          </p:cNvPicPr>
          <p:nvPr/>
        </p:nvPicPr>
        <p:blipFill>
          <a:blip r:embed="rId5"/>
          <a:srcRect/>
          <a:stretch>
            <a:fillRect/>
          </a:stretch>
        </p:blipFill>
        <p:spPr bwMode="auto">
          <a:xfrm>
            <a:off x="6705600" y="4800600"/>
            <a:ext cx="1466850" cy="1752600"/>
          </a:xfrm>
          <a:prstGeom prst="rect">
            <a:avLst/>
          </a:prstGeom>
          <a:noFill/>
          <a:ln w="9525">
            <a:noFill/>
            <a:round/>
            <a:headEnd/>
            <a:tailEnd/>
          </a:ln>
        </p:spPr>
      </p:pic>
      <p:sp>
        <p:nvSpPr>
          <p:cNvPr id="25608" name="Text Box 8"/>
          <p:cNvSpPr txBox="1">
            <a:spLocks noChangeArrowheads="1"/>
          </p:cNvSpPr>
          <p:nvPr/>
        </p:nvSpPr>
        <p:spPr bwMode="auto">
          <a:xfrm>
            <a:off x="6478588" y="6477000"/>
            <a:ext cx="1927225" cy="306388"/>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400">
                <a:solidFill>
                  <a:srgbClr val="000000"/>
                </a:solidFill>
                <a:latin typeface="Arial" charset="0"/>
              </a:rPr>
              <a:t>Turk and Pentland ‘91</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5603">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602"/>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5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5603">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5605"/>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560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25603">
                                            <p:txEl>
                                              <p:pRg st="4" end="4"/>
                                            </p:txEl>
                                          </p:spTgt>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25607"/>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56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rPr>
              <a:t>How vision is used now</a:t>
            </a:r>
          </a:p>
        </p:txBody>
      </p:sp>
      <p:sp>
        <p:nvSpPr>
          <p:cNvPr id="10243" name="Text Box 2"/>
          <p:cNvSpPr txBox="1">
            <a:spLocks noChangeArrowheads="1"/>
          </p:cNvSpPr>
          <p:nvPr/>
        </p:nvSpPr>
        <p:spPr bwMode="auto">
          <a:xfrm>
            <a:off x="457200" y="990600"/>
            <a:ext cx="8229600" cy="5135563"/>
          </a:xfrm>
          <a:prstGeom prst="rect">
            <a:avLst/>
          </a:prstGeom>
          <a:noFill/>
          <a:ln w="9525">
            <a:noFill/>
            <a:round/>
            <a:headEnd/>
            <a:tailEnd/>
          </a:ln>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a:solidFill>
                  <a:srgbClr val="000000"/>
                </a:solidFill>
              </a:rPr>
              <a:t>Examples of </a:t>
            </a:r>
            <a:r>
              <a:rPr lang="en-US" sz="3200" dirty="0" smtClean="0">
                <a:solidFill>
                  <a:srgbClr val="000000"/>
                </a:solidFill>
              </a:rPr>
              <a:t>state-of-the-art- Here are some examples which I have observed closely.</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rgbClr val="000000"/>
                </a:solidFill>
              </a:rPr>
              <a:t>We can clearly see the bifurcation of computer vision here.</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rgbClr val="000000"/>
                </a:solidFill>
              </a:rPr>
              <a:t>Computer vision is used in industries ranging from energy to automotive to information technology services.</a:t>
            </a:r>
          </a:p>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dirty="0" smtClean="0">
                <a:solidFill>
                  <a:srgbClr val="000000"/>
                </a:solidFill>
              </a:rPr>
              <a:t>Vision employs different levels of Images</a:t>
            </a:r>
          </a:p>
        </p:txBody>
      </p:sp>
      <p:sp>
        <p:nvSpPr>
          <p:cNvPr id="10244" name="Text Box 3"/>
          <p:cNvSpPr txBox="1">
            <a:spLocks noChangeArrowheads="1"/>
          </p:cNvSpPr>
          <p:nvPr/>
        </p:nvSpPr>
        <p:spPr bwMode="auto">
          <a:xfrm>
            <a:off x="19050" y="6519863"/>
            <a:ext cx="2237898" cy="340735"/>
          </a:xfrm>
          <a:prstGeom prst="rect">
            <a:avLst/>
          </a:prstGeom>
          <a:noFill/>
          <a:ln w="9525">
            <a:noFill/>
            <a:round/>
            <a:headEnd/>
            <a:tailEnd/>
          </a:ln>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dirty="0" smtClean="0">
                <a:solidFill>
                  <a:srgbClr val="000000"/>
                </a:solidFill>
                <a:latin typeface="Arial" charset="0"/>
              </a:rPr>
              <a:t>BY CHIRAG SHARMA</a:t>
            </a:r>
            <a:endParaRPr lang="en-US" sz="1600" dirty="0">
              <a:solidFill>
                <a:srgbClr val="000000"/>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457200" y="-136525"/>
            <a:ext cx="8229600" cy="1189038"/>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a:solidFill>
                  <a:srgbClr val="000000"/>
                </a:solidFill>
              </a:rPr>
              <a:t>Optical character recognition (OCR)</a:t>
            </a:r>
          </a:p>
        </p:txBody>
      </p:sp>
      <p:pic>
        <p:nvPicPr>
          <p:cNvPr id="11267" name="Picture 2"/>
          <p:cNvPicPr>
            <a:picLocks noChangeAspect="1" noChangeArrowheads="1"/>
          </p:cNvPicPr>
          <p:nvPr/>
        </p:nvPicPr>
        <p:blipFill>
          <a:blip r:embed="rId3"/>
          <a:srcRect/>
          <a:stretch>
            <a:fillRect/>
          </a:stretch>
        </p:blipFill>
        <p:spPr bwMode="auto">
          <a:xfrm>
            <a:off x="609600" y="2690813"/>
            <a:ext cx="3657600" cy="2286000"/>
          </a:xfrm>
          <a:prstGeom prst="rect">
            <a:avLst/>
          </a:prstGeom>
          <a:noFill/>
          <a:ln w="9525">
            <a:noFill/>
            <a:round/>
            <a:headEnd/>
            <a:tailEnd/>
          </a:ln>
        </p:spPr>
      </p:pic>
      <p:sp>
        <p:nvSpPr>
          <p:cNvPr id="11268" name="Text Box 3"/>
          <p:cNvSpPr txBox="1">
            <a:spLocks noChangeArrowheads="1"/>
          </p:cNvSpPr>
          <p:nvPr/>
        </p:nvSpPr>
        <p:spPr bwMode="auto">
          <a:xfrm>
            <a:off x="692150" y="5362575"/>
            <a:ext cx="3367088" cy="581025"/>
          </a:xfrm>
          <a:prstGeom prst="rect">
            <a:avLst/>
          </a:prstGeom>
          <a:noFill/>
          <a:ln w="9525">
            <a:noFill/>
            <a:round/>
            <a:headEnd/>
            <a:tailEnd/>
          </a:ln>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00"/>
                </a:solidFill>
                <a:latin typeface="Arial" charset="0"/>
              </a:rPr>
              <a:t>Digit recognition, AT&amp;T labs</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FF"/>
                </a:solidFill>
                <a:latin typeface="Arial" charset="0"/>
                <a:hlinkClick r:id="rId4"/>
              </a:rPr>
              <a:t>http://www.research.att.com/~yann</a:t>
            </a:r>
            <a:r>
              <a:rPr lang="en-US" sz="1600">
                <a:solidFill>
                  <a:srgbClr val="000000"/>
                </a:solidFill>
                <a:latin typeface="Arial" charset="0"/>
              </a:rPr>
              <a:t>/</a:t>
            </a:r>
          </a:p>
        </p:txBody>
      </p:sp>
      <p:sp>
        <p:nvSpPr>
          <p:cNvPr id="11269" name="Rectangle 4"/>
          <p:cNvSpPr>
            <a:spLocks noChangeArrowheads="1"/>
          </p:cNvSpPr>
          <p:nvPr/>
        </p:nvSpPr>
        <p:spPr bwMode="auto">
          <a:xfrm>
            <a:off x="685800" y="990600"/>
            <a:ext cx="7772400" cy="5334000"/>
          </a:xfrm>
          <a:prstGeom prst="rect">
            <a:avLst/>
          </a:prstGeom>
          <a:noFill/>
          <a:ln w="9525">
            <a:noFill/>
            <a:round/>
            <a:headEnd/>
            <a:tailEnd/>
          </a:ln>
        </p:spPr>
        <p:txBody>
          <a:bodyPr lIns="90000" tIns="46800" rIns="90000" bIns="46800"/>
          <a:lstStyle/>
          <a:p>
            <a:pPr marL="342900" indent="-341313">
              <a:spcBef>
                <a:spcPts val="7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2800">
                <a:solidFill>
                  <a:srgbClr val="000000"/>
                </a:solidFill>
                <a:latin typeface="Arial" charset="0"/>
              </a:rPr>
              <a:t>Technology to convert scanned docs to text</a:t>
            </a:r>
          </a:p>
          <a:p>
            <a:pPr marL="741363" lvl="1" indent="-284163">
              <a:spcBef>
                <a:spcPts val="500"/>
              </a:spcBef>
              <a:buFont typeface="Arial" charset="0"/>
              <a:buChar cha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US" sz="2000">
                <a:solidFill>
                  <a:srgbClr val="000000"/>
                </a:solidFill>
                <a:latin typeface="Arial" charset="0"/>
              </a:rPr>
              <a:t>If you have a scanner, it probably came with OCR software</a:t>
            </a:r>
          </a:p>
          <a:p>
            <a:pPr marL="342900" indent="-341313">
              <a:spcBef>
                <a:spcPts val="500"/>
              </a:spcBef>
              <a:buClrTx/>
              <a:buFontTx/>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US" sz="2000">
              <a:solidFill>
                <a:srgbClr val="000000"/>
              </a:solidFill>
              <a:latin typeface="Arial" charset="0"/>
            </a:endParaRPr>
          </a:p>
        </p:txBody>
      </p:sp>
      <p:pic>
        <p:nvPicPr>
          <p:cNvPr id="11270" name="Picture 5"/>
          <p:cNvPicPr>
            <a:picLocks noChangeAspect="1" noChangeArrowheads="1"/>
          </p:cNvPicPr>
          <p:nvPr/>
        </p:nvPicPr>
        <p:blipFill>
          <a:blip r:embed="rId5"/>
          <a:srcRect/>
          <a:stretch>
            <a:fillRect/>
          </a:stretch>
        </p:blipFill>
        <p:spPr bwMode="auto">
          <a:xfrm>
            <a:off x="4876800" y="2419350"/>
            <a:ext cx="3581400" cy="2762250"/>
          </a:xfrm>
          <a:prstGeom prst="rect">
            <a:avLst/>
          </a:prstGeom>
          <a:noFill/>
          <a:ln w="9525">
            <a:noFill/>
            <a:round/>
            <a:headEnd/>
            <a:tailEnd/>
          </a:ln>
        </p:spPr>
      </p:pic>
      <p:sp>
        <p:nvSpPr>
          <p:cNvPr id="11271" name="Text Box 6"/>
          <p:cNvSpPr txBox="1">
            <a:spLocks noChangeArrowheads="1"/>
          </p:cNvSpPr>
          <p:nvPr/>
        </p:nvSpPr>
        <p:spPr bwMode="auto">
          <a:xfrm>
            <a:off x="4497388" y="5362575"/>
            <a:ext cx="4541837" cy="701675"/>
          </a:xfrm>
          <a:prstGeom prst="rect">
            <a:avLst/>
          </a:prstGeom>
          <a:noFill/>
          <a:ln w="9525">
            <a:noFill/>
            <a:round/>
            <a:headEnd/>
            <a:tailEnd/>
          </a:ln>
        </p:spPr>
        <p:txBody>
          <a:bodyPr wrap="none"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solidFill>
                  <a:srgbClr val="000000"/>
                </a:solidFill>
                <a:latin typeface="Arial" charset="0"/>
              </a:rPr>
              <a:t>License plate readers</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FF"/>
                </a:solidFill>
                <a:latin typeface="Arial" charset="0"/>
                <a:hlinkClick r:id="rId6"/>
              </a:rPr>
              <a:t>http://en.wikipedia.org/wiki/Automatic_number_plate_recognition</a:t>
            </a:r>
          </a:p>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a:solidFill>
                <a:srgbClr val="000000"/>
              </a:solidFill>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457200" y="0"/>
            <a:ext cx="8229600" cy="914400"/>
          </a:xfrm>
          <a:prstGeom prst="rect">
            <a:avLst/>
          </a:prstGeom>
          <a:noFill/>
          <a:ln w="9525">
            <a:noFill/>
            <a:round/>
            <a:headEnd/>
            <a:tailEnd/>
          </a:ln>
        </p:spPr>
        <p:txBody>
          <a:bodyPr anchor="ct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solidFill>
                  <a:srgbClr val="000000"/>
                </a:solidFill>
              </a:rPr>
              <a:t>Face detection</a:t>
            </a:r>
          </a:p>
        </p:txBody>
      </p:sp>
      <p:sp>
        <p:nvSpPr>
          <p:cNvPr id="12291" name="Text Box 2"/>
          <p:cNvSpPr txBox="1">
            <a:spLocks noChangeArrowheads="1"/>
          </p:cNvSpPr>
          <p:nvPr/>
        </p:nvSpPr>
        <p:spPr bwMode="auto">
          <a:xfrm>
            <a:off x="685800" y="4876800"/>
            <a:ext cx="7772400" cy="2097088"/>
          </a:xfrm>
          <a:prstGeom prst="rect">
            <a:avLst/>
          </a:prstGeom>
          <a:noFill/>
          <a:ln w="9525">
            <a:noFill/>
            <a:round/>
            <a:headEnd/>
            <a:tailEnd/>
          </a:ln>
        </p:spPr>
        <p:txBody>
          <a:bodyPr/>
          <a:lstStyle/>
          <a:p>
            <a:pPr marL="341313" indent="-341313">
              <a:spcBef>
                <a:spcPts val="8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3200">
                <a:solidFill>
                  <a:srgbClr val="000000"/>
                </a:solidFill>
              </a:rPr>
              <a:t>Many new digital cameras now detect faces</a:t>
            </a:r>
          </a:p>
          <a:p>
            <a:pPr marL="741363" lvl="1" indent="-28416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solidFill>
                  <a:srgbClr val="000000"/>
                </a:solidFill>
              </a:rPr>
              <a:t>Canon, Sony, Fuji, …</a:t>
            </a:r>
          </a:p>
          <a:p>
            <a:pPr marL="741363" lvl="1" indent="-284163">
              <a:spcBef>
                <a:spcPts val="700"/>
              </a:spcBef>
              <a:buClr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800">
              <a:solidFill>
                <a:srgbClr val="000000"/>
              </a:solidFill>
            </a:endParaRPr>
          </a:p>
        </p:txBody>
      </p:sp>
      <p:pic>
        <p:nvPicPr>
          <p:cNvPr id="12292" name="Picture 3"/>
          <p:cNvPicPr>
            <a:picLocks noChangeAspect="1" noChangeArrowheads="1"/>
          </p:cNvPicPr>
          <p:nvPr/>
        </p:nvPicPr>
        <p:blipFill>
          <a:blip r:embed="rId3"/>
          <a:srcRect/>
          <a:stretch>
            <a:fillRect/>
          </a:stretch>
        </p:blipFill>
        <p:spPr bwMode="auto">
          <a:xfrm>
            <a:off x="2262188" y="1371600"/>
            <a:ext cx="4619625" cy="31242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Calibri"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2708</Words>
  <PresentationFormat>On-screen Show (4:3)</PresentationFormat>
  <Paragraphs>504</Paragraphs>
  <Slides>32</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Calibri</vt:lpstr>
      <vt:lpstr>DejaVu Sans</vt:lpstr>
      <vt:lpstr>Times New Roman</vt:lpstr>
      <vt:lpstr>Arial</vt:lpstr>
      <vt:lpstr>StarSymbol</vt:lpstr>
      <vt:lpstr>Comic Sans MS</vt:lpstr>
      <vt:lpstr>1_Office Theme</vt:lpstr>
      <vt:lpstr>2_Office Theme</vt:lpstr>
      <vt:lpstr>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COLOUR CONVERSION PHASE</vt:lpstr>
      <vt:lpstr>A)VIRTUAL PAINTER</vt:lpstr>
      <vt:lpstr>A)VIRTUAL PAINTER</vt:lpstr>
      <vt:lpstr>A)VIRTUAL PAINTER</vt:lpstr>
      <vt:lpstr>A) VIRTUAL PAINTER</vt:lpstr>
      <vt:lpstr>A)VIRTUAL PAINTER</vt:lpstr>
      <vt:lpstr>A) VIRTUAL PAINTER</vt:lpstr>
      <vt:lpstr>License/Number Plate Recognition (ANPR) with Python </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lpstr>License/Number Plate Recognition (ANPR) with Python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143: Introduction to Computer Vision</dc:title>
  <dc:creator>James Hays</dc:creator>
  <cp:lastModifiedBy>user</cp:lastModifiedBy>
  <cp:revision>41</cp:revision>
  <cp:lastPrinted>1601-01-01T00:00:00Z</cp:lastPrinted>
  <dcterms:created xsi:type="dcterms:W3CDTF">2006-08-16T00:00:00Z</dcterms:created>
  <dcterms:modified xsi:type="dcterms:W3CDTF">2021-11-14T17:16:32Z</dcterms:modified>
</cp:coreProperties>
</file>